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1333" r:id="rId3"/>
    <p:sldId id="1322" r:id="rId4"/>
    <p:sldId id="1301" r:id="rId5"/>
    <p:sldId id="986" r:id="rId6"/>
    <p:sldId id="984" r:id="rId7"/>
    <p:sldId id="1337" r:id="rId8"/>
    <p:sldId id="1343" r:id="rId9"/>
    <p:sldId id="1344" r:id="rId10"/>
    <p:sldId id="1288" r:id="rId11"/>
    <p:sldId id="334" r:id="rId12"/>
    <p:sldId id="671" r:id="rId13"/>
    <p:sldId id="338" r:id="rId14"/>
    <p:sldId id="340" r:id="rId15"/>
    <p:sldId id="672" r:id="rId16"/>
    <p:sldId id="341" r:id="rId17"/>
    <p:sldId id="353" r:id="rId18"/>
    <p:sldId id="925" r:id="rId19"/>
    <p:sldId id="331" r:id="rId20"/>
    <p:sldId id="336" r:id="rId21"/>
    <p:sldId id="298" r:id="rId22"/>
    <p:sldId id="354" r:id="rId23"/>
    <p:sldId id="1325" r:id="rId24"/>
    <p:sldId id="337" r:id="rId25"/>
    <p:sldId id="673" r:id="rId26"/>
    <p:sldId id="362" r:id="rId27"/>
    <p:sldId id="1340" r:id="rId28"/>
    <p:sldId id="356" r:id="rId29"/>
    <p:sldId id="321" r:id="rId30"/>
    <p:sldId id="1338" r:id="rId31"/>
    <p:sldId id="360" r:id="rId32"/>
    <p:sldId id="361" r:id="rId33"/>
    <p:sldId id="363" r:id="rId34"/>
    <p:sldId id="364" r:id="rId35"/>
    <p:sldId id="365" r:id="rId36"/>
    <p:sldId id="366" r:id="rId37"/>
    <p:sldId id="367" r:id="rId38"/>
    <p:sldId id="332" r:id="rId39"/>
    <p:sldId id="333" r:id="rId40"/>
    <p:sldId id="1339" r:id="rId41"/>
    <p:sldId id="1342" r:id="rId42"/>
    <p:sldId id="309" r:id="rId43"/>
    <p:sldId id="301" r:id="rId44"/>
    <p:sldId id="302" r:id="rId45"/>
    <p:sldId id="303" r:id="rId46"/>
    <p:sldId id="304" r:id="rId47"/>
    <p:sldId id="1327" r:id="rId48"/>
    <p:sldId id="305" r:id="rId49"/>
    <p:sldId id="314" r:id="rId50"/>
    <p:sldId id="315" r:id="rId51"/>
    <p:sldId id="307" r:id="rId52"/>
    <p:sldId id="415" r:id="rId53"/>
    <p:sldId id="345" r:id="rId54"/>
    <p:sldId id="1332" r:id="rId55"/>
    <p:sldId id="312" r:id="rId56"/>
    <p:sldId id="347" r:id="rId57"/>
    <p:sldId id="346" r:id="rId58"/>
    <p:sldId id="407" r:id="rId59"/>
    <p:sldId id="406" r:id="rId60"/>
    <p:sldId id="310" r:id="rId61"/>
    <p:sldId id="348" r:id="rId62"/>
    <p:sldId id="1329" r:id="rId63"/>
    <p:sldId id="322" r:id="rId64"/>
    <p:sldId id="1331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0936195-3772-C144-A7DB-859E441E6D81}">
          <p14:sldIdLst>
            <p14:sldId id="256"/>
            <p14:sldId id="1333"/>
            <p14:sldId id="1322"/>
            <p14:sldId id="1301"/>
            <p14:sldId id="986"/>
            <p14:sldId id="984"/>
            <p14:sldId id="1337"/>
            <p14:sldId id="1343"/>
            <p14:sldId id="1344"/>
            <p14:sldId id="1288"/>
            <p14:sldId id="334"/>
            <p14:sldId id="671"/>
            <p14:sldId id="338"/>
            <p14:sldId id="340"/>
            <p14:sldId id="672"/>
            <p14:sldId id="341"/>
            <p14:sldId id="353"/>
            <p14:sldId id="925"/>
            <p14:sldId id="331"/>
            <p14:sldId id="336"/>
            <p14:sldId id="298"/>
            <p14:sldId id="354"/>
            <p14:sldId id="1325"/>
            <p14:sldId id="337"/>
            <p14:sldId id="673"/>
            <p14:sldId id="362"/>
            <p14:sldId id="1340"/>
            <p14:sldId id="356"/>
          </p14:sldIdLst>
        </p14:section>
        <p14:section name="Privacy" id="{D5B3C8D3-7E91-144F-9AC8-AE8F50E40452}">
          <p14:sldIdLst>
            <p14:sldId id="321"/>
            <p14:sldId id="1338"/>
            <p14:sldId id="360"/>
            <p14:sldId id="361"/>
            <p14:sldId id="363"/>
            <p14:sldId id="364"/>
            <p14:sldId id="365"/>
            <p14:sldId id="366"/>
            <p14:sldId id="367"/>
            <p14:sldId id="332"/>
            <p14:sldId id="333"/>
            <p14:sldId id="1339"/>
          </p14:sldIdLst>
        </p14:section>
        <p14:section name="Fairness" id="{E63C7131-7609-234B-88E6-12F84EC95249}">
          <p14:sldIdLst>
            <p14:sldId id="1342"/>
            <p14:sldId id="309"/>
            <p14:sldId id="301"/>
            <p14:sldId id="302"/>
            <p14:sldId id="303"/>
            <p14:sldId id="304"/>
            <p14:sldId id="1327"/>
            <p14:sldId id="305"/>
            <p14:sldId id="314"/>
            <p14:sldId id="315"/>
            <p14:sldId id="307"/>
            <p14:sldId id="415"/>
            <p14:sldId id="345"/>
            <p14:sldId id="1332"/>
            <p14:sldId id="312"/>
            <p14:sldId id="347"/>
            <p14:sldId id="346"/>
            <p14:sldId id="407"/>
            <p14:sldId id="406"/>
            <p14:sldId id="310"/>
            <p14:sldId id="348"/>
            <p14:sldId id="1329"/>
            <p14:sldId id="322"/>
            <p14:sldId id="133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89"/>
    <p:restoredTop sz="82742"/>
  </p:normalViewPr>
  <p:slideViewPr>
    <p:cSldViewPr snapToGrid="0" snapToObjects="1">
      <p:cViewPr varScale="1">
        <p:scale>
          <a:sx n="169" d="100"/>
          <a:sy n="169" d="100"/>
        </p:scale>
        <p:origin x="2232" y="192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272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4/21/22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43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64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48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86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94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116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917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4/21/22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4/21/22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4/21/22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4.png"/><Relationship Id="rId5" Type="http://schemas.openxmlformats.org/officeDocument/2006/relationships/hyperlink" Target="https://youtu.be/-KSryJXDpZo" TargetMode="External"/><Relationship Id="rId4" Type="http://schemas.openxmlformats.org/officeDocument/2006/relationships/notesSlide" Target="../notesSlides/notesSlide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gowatchpenn/GerryFair" TargetMode="External"/><Relationship Id="rId2" Type="http://schemas.openxmlformats.org/officeDocument/2006/relationships/hyperlink" Target="https://fairlearn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tif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24</a:t>
            </a:r>
          </a:p>
          <a:p>
            <a:pPr algn="l"/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46B9B-5562-E346-A0BD-F307CD083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44C545-DEE1-D04F-B5F8-0F04FB6203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83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4F530-BD63-8748-81F6-D172CB612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0964"/>
            <a:ext cx="10515600" cy="2332174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Modern ML is driven by </a:t>
            </a:r>
            <a:r>
              <a:rPr lang="en-US" sz="4800" b="1" dirty="0">
                <a:solidFill>
                  <a:schemeClr val="accent1"/>
                </a:solidFill>
              </a:rPr>
              <a:t>data</a:t>
            </a:r>
            <a:r>
              <a:rPr lang="en-US" sz="4800" dirty="0"/>
              <a:t>.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564761-9499-914D-8805-83ADBE9CA115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23321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Where does </a:t>
            </a:r>
            <a:r>
              <a:rPr lang="en-US" sz="4800" b="1" dirty="0">
                <a:solidFill>
                  <a:schemeClr val="accent1"/>
                </a:solidFill>
              </a:rPr>
              <a:t>data </a:t>
            </a:r>
            <a:r>
              <a:rPr lang="en-US" sz="4800" dirty="0"/>
              <a:t>come from?</a:t>
            </a:r>
            <a:br>
              <a:rPr lang="en-US" sz="4800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3400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A1E8BB-D035-F843-9350-785A45953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523" y="3429000"/>
            <a:ext cx="2774916" cy="9872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3D667D-4B1F-0248-A72E-EC46690211A2}"/>
              </a:ext>
            </a:extLst>
          </p:cNvPr>
          <p:cNvSpPr txBox="1"/>
          <p:nvPr/>
        </p:nvSpPr>
        <p:spPr>
          <a:xfrm>
            <a:off x="201533" y="136910"/>
            <a:ext cx="1178893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CAPTCHA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C</a:t>
            </a:r>
            <a:r>
              <a:rPr lang="en-US" sz="2800" dirty="0"/>
              <a:t>ompletely </a:t>
            </a:r>
            <a:r>
              <a:rPr lang="en-US" sz="2800" b="1" dirty="0">
                <a:solidFill>
                  <a:srgbClr val="FF0000"/>
                </a:solidFill>
              </a:rPr>
              <a:t>A</a:t>
            </a:r>
            <a:r>
              <a:rPr lang="en-US" sz="2800" dirty="0"/>
              <a:t>utomated </a:t>
            </a:r>
            <a:r>
              <a:rPr lang="en-US" sz="2800" b="1" dirty="0">
                <a:solidFill>
                  <a:srgbClr val="FF0000"/>
                </a:solidFill>
              </a:rPr>
              <a:t>P</a:t>
            </a:r>
            <a:r>
              <a:rPr lang="en-US" sz="2800" dirty="0"/>
              <a:t>ublic </a:t>
            </a:r>
            <a:r>
              <a:rPr lang="en-US" sz="2800" b="1" dirty="0">
                <a:solidFill>
                  <a:srgbClr val="FF0000"/>
                </a:solidFill>
              </a:rPr>
              <a:t>T</a:t>
            </a:r>
            <a:r>
              <a:rPr lang="en-US" sz="2800" dirty="0"/>
              <a:t>uring test to tell </a:t>
            </a:r>
            <a:r>
              <a:rPr lang="en-US" sz="2800" b="1" dirty="0">
                <a:solidFill>
                  <a:srgbClr val="FF0000"/>
                </a:solidFill>
              </a:rPr>
              <a:t>C</a:t>
            </a:r>
            <a:r>
              <a:rPr lang="en-US" sz="2800" dirty="0"/>
              <a:t>omputers and </a:t>
            </a:r>
            <a:r>
              <a:rPr lang="en-US" sz="2800" b="1" dirty="0">
                <a:solidFill>
                  <a:srgbClr val="FF0000"/>
                </a:solidFill>
              </a:rPr>
              <a:t>H</a:t>
            </a:r>
            <a:r>
              <a:rPr lang="en-US" sz="2800" dirty="0"/>
              <a:t>umans </a:t>
            </a:r>
            <a:r>
              <a:rPr lang="en-US" sz="2800" b="1" dirty="0">
                <a:solidFill>
                  <a:srgbClr val="FF0000"/>
                </a:solidFill>
              </a:rPr>
              <a:t>A</a:t>
            </a:r>
            <a:r>
              <a:rPr lang="en-US" sz="2800" dirty="0"/>
              <a:t>part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626439" y="3102581"/>
            <a:ext cx="1157364" cy="46916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626439" y="4096976"/>
            <a:ext cx="1157364" cy="35788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787285" y="2782641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Humans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71364" y="4123842"/>
            <a:ext cx="922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Bots</a:t>
            </a:r>
          </a:p>
        </p:txBody>
      </p:sp>
      <p:sp>
        <p:nvSpPr>
          <p:cNvPr id="31" name="Rectangular Callout 30"/>
          <p:cNvSpPr/>
          <p:nvPr/>
        </p:nvSpPr>
        <p:spPr>
          <a:xfrm>
            <a:off x="7765289" y="2736428"/>
            <a:ext cx="1350628" cy="563525"/>
          </a:xfrm>
          <a:prstGeom prst="wedgeRectCallout">
            <a:avLst>
              <a:gd name="adj1" fmla="val -72004"/>
              <a:gd name="adj2" fmla="val 17217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817768" y="2745955"/>
            <a:ext cx="117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V4XBG</a:t>
            </a:r>
          </a:p>
        </p:txBody>
      </p:sp>
      <p:sp>
        <p:nvSpPr>
          <p:cNvPr id="35" name="Rectangular Callout 34"/>
          <p:cNvSpPr/>
          <p:nvPr/>
        </p:nvSpPr>
        <p:spPr>
          <a:xfrm>
            <a:off x="7817768" y="4173094"/>
            <a:ext cx="1350628" cy="563525"/>
          </a:xfrm>
          <a:prstGeom prst="wedgeRectCallout">
            <a:avLst>
              <a:gd name="adj1" fmla="val -70429"/>
              <a:gd name="adj2" fmla="val 5896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165496" y="44413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7853643" y="4193246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?????</a:t>
            </a:r>
          </a:p>
        </p:txBody>
      </p:sp>
    </p:spTree>
    <p:extLst>
      <p:ext uri="{BB962C8B-B14F-4D97-AF65-F5344CB8AC3E}">
        <p14:creationId xmlns:p14="http://schemas.microsoft.com/office/powerpoint/2010/main" val="121126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16" grpId="0"/>
      <p:bldP spid="31" grpId="0" animBg="1"/>
      <p:bldP spid="34" grpId="0"/>
      <p:bldP spid="35" grpId="0" animBg="1"/>
      <p:bldP spid="36" grpId="0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1335862" y="1169728"/>
            <a:ext cx="102217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altLang="x-none" sz="3600" b="0" dirty="0">
                <a:solidFill>
                  <a:schemeClr val="tx2"/>
                </a:solidFill>
                <a:latin typeface="Calibri" charset="0"/>
              </a:rPr>
              <a:t>Roughly 200 million CAPTCHAs are typed every day*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834369" y="2077152"/>
            <a:ext cx="722471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altLang="x-none" sz="3600" b="0" dirty="0">
                <a:solidFill>
                  <a:schemeClr val="tx2"/>
                </a:solidFill>
                <a:latin typeface="Calibri" charset="0"/>
              </a:rPr>
              <a:t>10s of human time per CAPTCHA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10628718" y="6596390"/>
            <a:ext cx="156328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altLang="x-none" sz="1100" b="0" dirty="0">
                <a:solidFill>
                  <a:schemeClr val="tx2"/>
                </a:solidFill>
                <a:latin typeface="Calibri" charset="0"/>
              </a:rPr>
              <a:t>*statistics around 2011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23220" y="4265831"/>
            <a:ext cx="10387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Can we utilize this wasted human computation power?</a:t>
            </a:r>
          </a:p>
        </p:txBody>
      </p:sp>
    </p:spTree>
    <p:extLst>
      <p:ext uri="{BB962C8B-B14F-4D97-AF65-F5344CB8AC3E}">
        <p14:creationId xmlns:p14="http://schemas.microsoft.com/office/powerpoint/2010/main" val="287359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71705" y="6519446"/>
            <a:ext cx="98202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von </a:t>
            </a:r>
            <a:r>
              <a:rPr lang="en-US" sz="1600" dirty="0" err="1"/>
              <a:t>Ahn</a:t>
            </a:r>
            <a:r>
              <a:rPr lang="en-US" sz="1600" dirty="0"/>
              <a:t> et al. </a:t>
            </a:r>
            <a:r>
              <a:rPr lang="en-US" sz="1600" dirty="0" err="1"/>
              <a:t>reCaptcha</a:t>
            </a:r>
            <a:r>
              <a:rPr lang="en-US" sz="1600" dirty="0"/>
              <a:t>: Human-based Character Recognition via Web Security Measures. Science, September 2008</a:t>
            </a:r>
          </a:p>
        </p:txBody>
      </p:sp>
      <p:pic>
        <p:nvPicPr>
          <p:cNvPr id="9" name="Picture 4" descr="recaptchaLogoFinal.ti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568" y="125696"/>
            <a:ext cx="1499523" cy="836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1176AF-1012-BA41-9431-396B89C4CAE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614" y="2822078"/>
            <a:ext cx="3671777" cy="15274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568" y="1068765"/>
            <a:ext cx="3926958" cy="335777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0614" y="4488105"/>
            <a:ext cx="3508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 1: an OCR task to solve</a:t>
            </a:r>
            <a:br>
              <a:rPr lang="en-US" dirty="0"/>
            </a:br>
            <a:r>
              <a:rPr lang="en-US" dirty="0"/>
              <a:t>Word 2: tell apart humans and bots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9998" y="1441050"/>
            <a:ext cx="5811469" cy="3227931"/>
          </a:xfrm>
          <a:prstGeom prst="rect">
            <a:avLst/>
          </a:prstGeom>
        </p:spPr>
      </p:pic>
      <p:sp>
        <p:nvSpPr>
          <p:cNvPr id="16" name="Cross 15"/>
          <p:cNvSpPr/>
          <p:nvPr/>
        </p:nvSpPr>
        <p:spPr>
          <a:xfrm>
            <a:off x="4791418" y="2531132"/>
            <a:ext cx="963113" cy="963113"/>
          </a:xfrm>
          <a:prstGeom prst="plus">
            <a:avLst>
              <a:gd name="adj" fmla="val 39666"/>
            </a:avLst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618725" y="5394302"/>
            <a:ext cx="928254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“</a:t>
            </a:r>
            <a:r>
              <a:rPr lang="en-US" sz="2800" dirty="0" err="1"/>
              <a:t>reCAPTCHA</a:t>
            </a:r>
            <a:r>
              <a:rPr lang="en-US" sz="2800" dirty="0"/>
              <a:t> has completely digitized the archives of The New York Times and books from Google Books, as of 2011” </a:t>
            </a:r>
          </a:p>
        </p:txBody>
      </p:sp>
    </p:spTree>
    <p:extLst>
      <p:ext uri="{BB962C8B-B14F-4D97-AF65-F5344CB8AC3E}">
        <p14:creationId xmlns:p14="http://schemas.microsoft.com/office/powerpoint/2010/main" val="238235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recognizing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acquired </a:t>
            </a:r>
            <a:r>
              <a:rPr lang="en-US" dirty="0" err="1"/>
              <a:t>reCAPTCHA</a:t>
            </a:r>
            <a:r>
              <a:rPr lang="en-US" dirty="0"/>
              <a:t> in 2009.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294B7F-4788-6B4E-8031-42958412B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619" y="2285743"/>
            <a:ext cx="2921475" cy="42301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69" y="3065698"/>
            <a:ext cx="5099801" cy="18025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6444" y="2285743"/>
            <a:ext cx="2820127" cy="42301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819" y="7110988"/>
            <a:ext cx="12192000" cy="224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AF165D-41C0-FB42-89D7-1BAF50FB51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449" y="1143403"/>
            <a:ext cx="10959101" cy="487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466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690" y="1719898"/>
            <a:ext cx="11177270" cy="2852737"/>
          </a:xfrm>
        </p:spPr>
        <p:txBody>
          <a:bodyPr/>
          <a:lstStyle/>
          <a:p>
            <a:r>
              <a:rPr lang="en-US" dirty="0"/>
              <a:t>Data is often generated by humans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46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E5BB0-CDB6-1E4B-8189-BD8FB9617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Explicitly: Human Labelers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DA93D0-7CFA-9B46-97BE-F356B28A6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Amazon Mechanical Turk: Artificial Artificial Intelligence</a:t>
            </a:r>
          </a:p>
          <a:p>
            <a:pPr lvl="1"/>
            <a:r>
              <a:rPr lang="en-US" dirty="0"/>
              <a:t>A marketplace to collect data from humans</a:t>
            </a:r>
          </a:p>
          <a:p>
            <a:pPr lvl="1"/>
            <a:r>
              <a:rPr lang="en-US" dirty="0"/>
              <a:t>E.g., ImageNet has utilized this platform to collect image labels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C6BE80-7CA0-9D4D-899B-C30E7A894EF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3633" y="3182503"/>
            <a:ext cx="9964992" cy="910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35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cs.cmu.edu/~mc010302/gwap_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0355" y="2854698"/>
            <a:ext cx="2266021" cy="1510681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551" y="4397161"/>
            <a:ext cx="1873667" cy="4996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216" y="5650040"/>
            <a:ext cx="2182583" cy="8954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5226" y="1720212"/>
            <a:ext cx="3888836" cy="11515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9809" y="2302362"/>
            <a:ext cx="2684595" cy="20134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4217" y="5912500"/>
            <a:ext cx="3333474" cy="5666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78" y="4419448"/>
            <a:ext cx="3008742" cy="6039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2589" y="3883538"/>
            <a:ext cx="1288301" cy="12883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8136" y="-2112"/>
            <a:ext cx="1611146" cy="10740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9206" y="5061865"/>
            <a:ext cx="1524584" cy="11763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9584" y="3155989"/>
            <a:ext cx="1354206" cy="145509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6764" y="3352181"/>
            <a:ext cx="1923045" cy="107305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7117" y="60533"/>
            <a:ext cx="2162002" cy="12267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417" y="4987951"/>
            <a:ext cx="2137876" cy="9717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7109" y="1232661"/>
            <a:ext cx="2231398" cy="75150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820" y="2289610"/>
            <a:ext cx="2122797" cy="79243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46628" y="975970"/>
            <a:ext cx="1450136" cy="145013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3665" y="2763888"/>
            <a:ext cx="846150" cy="8461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5D038C4-296D-034A-8EE9-F6BD6ADA980A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3436" y="934976"/>
            <a:ext cx="2540000" cy="144145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D647EC2E-5F36-4447-A4CF-7382A1346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087" y="9792"/>
            <a:ext cx="10515600" cy="1325563"/>
          </a:xfrm>
        </p:spPr>
        <p:txBody>
          <a:bodyPr/>
          <a:lstStyle/>
          <a:p>
            <a:r>
              <a:rPr lang="en-US" dirty="0"/>
              <a:t>Implicitly…</a:t>
            </a:r>
          </a:p>
        </p:txBody>
      </p:sp>
    </p:spTree>
    <p:extLst>
      <p:ext uri="{BB962C8B-B14F-4D97-AF65-F5344CB8AC3E}">
        <p14:creationId xmlns:p14="http://schemas.microsoft.com/office/powerpoint/2010/main" val="154596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AA251-98E2-8448-BB8F-448C7EA40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426B34-E702-B242-A4A0-0D49D4399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859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16326-BDD9-0649-B71E-E9C4D2A21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3339"/>
            <a:ext cx="10515600" cy="1514475"/>
          </a:xfrm>
        </p:spPr>
        <p:txBody>
          <a:bodyPr>
            <a:normAutofit/>
          </a:bodyPr>
          <a:lstStyle/>
          <a:p>
            <a:r>
              <a:rPr lang="en-US" sz="4800" dirty="0"/>
              <a:t>Data (labeled or generated by humans) </a:t>
            </a:r>
            <a:br>
              <a:rPr lang="en-US" sz="4800" dirty="0"/>
            </a:br>
            <a:r>
              <a:rPr lang="en-US" sz="4800" dirty="0"/>
              <a:t>is the main driving force of ML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74B952B-A7F3-EB47-A518-53B59428969C}"/>
              </a:ext>
            </a:extLst>
          </p:cNvPr>
          <p:cNvSpPr txBox="1">
            <a:spLocks/>
          </p:cNvSpPr>
          <p:nvPr/>
        </p:nvSpPr>
        <p:spPr>
          <a:xfrm>
            <a:off x="1858617" y="2936806"/>
            <a:ext cx="10515600" cy="24110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accent1"/>
                </a:solidFill>
              </a:rPr>
              <a:t>Good</a:t>
            </a:r>
            <a:r>
              <a:rPr lang="en-US" sz="4800" dirty="0"/>
              <a:t>: Humans help drive ML forward</a:t>
            </a:r>
          </a:p>
          <a:p>
            <a:endParaRPr lang="en-US" sz="4800" dirty="0"/>
          </a:p>
          <a:p>
            <a:r>
              <a:rPr lang="en-US" sz="4800" dirty="0"/>
              <a:t>But?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9685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208026" cy="1325563"/>
          </a:xfrm>
        </p:spPr>
        <p:txBody>
          <a:bodyPr/>
          <a:lstStyle/>
          <a:p>
            <a:r>
              <a:rPr lang="en-US" dirty="0"/>
              <a:t>Task: Acquire Image Labels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Otterbacher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al. 2019]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29200"/>
            <a:ext cx="10515600" cy="1225826"/>
          </a:xfrm>
        </p:spPr>
        <p:txBody>
          <a:bodyPr>
            <a:normAutofit/>
          </a:bodyPr>
          <a:lstStyle/>
          <a:p>
            <a:r>
              <a:rPr lang="en-US" dirty="0"/>
              <a:t>Label distributions are different for images of different gender/race</a:t>
            </a:r>
          </a:p>
          <a:p>
            <a:pPr lvl="1"/>
            <a:r>
              <a:rPr lang="en-US" dirty="0"/>
              <a:t>Female images receive more labels related to the “attractiveness”.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5854"/>
            <a:ext cx="12192000" cy="234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19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16326-BDD9-0649-B71E-E9C4D2A21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3339"/>
            <a:ext cx="10515600" cy="1514475"/>
          </a:xfrm>
        </p:spPr>
        <p:txBody>
          <a:bodyPr>
            <a:normAutofit/>
          </a:bodyPr>
          <a:lstStyle/>
          <a:p>
            <a:r>
              <a:rPr lang="en-US" sz="4800" dirty="0"/>
              <a:t>Data (labeled or generated by humans) </a:t>
            </a:r>
            <a:br>
              <a:rPr lang="en-US" sz="4800" dirty="0"/>
            </a:br>
            <a:r>
              <a:rPr lang="en-US" sz="4800" dirty="0"/>
              <a:t>is the main driving force of ML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74B952B-A7F3-EB47-A518-53B59428969C}"/>
              </a:ext>
            </a:extLst>
          </p:cNvPr>
          <p:cNvSpPr txBox="1">
            <a:spLocks/>
          </p:cNvSpPr>
          <p:nvPr/>
        </p:nvSpPr>
        <p:spPr>
          <a:xfrm>
            <a:off x="1676400" y="3142215"/>
            <a:ext cx="10515600" cy="15144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accent1"/>
                </a:solidFill>
              </a:rPr>
              <a:t>Good</a:t>
            </a:r>
            <a:r>
              <a:rPr lang="en-US" sz="4800" dirty="0"/>
              <a:t>: Humans help drive ML forward</a:t>
            </a:r>
          </a:p>
          <a:p>
            <a:endParaRPr lang="en-US" sz="4800" dirty="0"/>
          </a:p>
          <a:p>
            <a:r>
              <a:rPr lang="en-US" sz="4800" dirty="0">
                <a:solidFill>
                  <a:srgbClr val="FF0000"/>
                </a:solidFill>
              </a:rPr>
              <a:t>Bad</a:t>
            </a:r>
            <a:r>
              <a:rPr lang="en-US" sz="4800" dirty="0"/>
              <a:t>: ML becomes an amplifier of human biases</a:t>
            </a:r>
          </a:p>
        </p:txBody>
      </p:sp>
    </p:spTree>
    <p:extLst>
      <p:ext uri="{BB962C8B-B14F-4D97-AF65-F5344CB8AC3E}">
        <p14:creationId xmlns:p14="http://schemas.microsoft.com/office/powerpoint/2010/main" val="4265974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8DF36-9A6A-C047-832C-D6F05EDD9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3470E2-ECB7-CF45-ADDB-014C45902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809411"/>
            <a:ext cx="110490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54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A9CD-44C6-244C-994F-099AFC748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Release a Twitter Chatbot in 2016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9B148E-FD72-524C-88C7-071706F7B4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479" y="2849104"/>
            <a:ext cx="3743739" cy="2096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C4D293-96D1-D249-82DB-C53455C323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7165" y="1690688"/>
            <a:ext cx="4026005" cy="1889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3ADA33-14C4-2145-A883-CC92AB232DC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7096" y="3124994"/>
            <a:ext cx="4299555" cy="20064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18C9A3-0D7B-8E41-8490-EBFB0410987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0904" y="4782190"/>
            <a:ext cx="4411096" cy="207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50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75C87A-3380-A448-A443-884564236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005" y="2723941"/>
            <a:ext cx="7776307" cy="23760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43F1C3-1644-4B48-AA30-C9DE02F540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90" y="0"/>
            <a:ext cx="5831222" cy="24836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8E9492-BEF3-6038-9A4E-F92505D21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08743"/>
            <a:ext cx="12192000" cy="124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4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03ED1-0DC7-9D4C-A00B-D89C3C2C7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also privacy concerns…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B1934-FA1B-9848-95F6-FAB40D77A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Matchin</a:t>
            </a:r>
            <a:r>
              <a:rPr lang="en-US" dirty="0"/>
              <a:t>: A Game for Collecting User Preferences on Images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BF8520-A03D-3343-B949-E6DD60803E6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6612" y="2731560"/>
            <a:ext cx="3987235" cy="29912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D4DB51-E114-404B-ADE7-3F0FA7AAD262}"/>
              </a:ext>
            </a:extLst>
          </p:cNvPr>
          <p:cNvSpPr/>
          <p:nvPr/>
        </p:nvSpPr>
        <p:spPr>
          <a:xfrm>
            <a:off x="5173847" y="3442342"/>
            <a:ext cx="689222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Building gender models using user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Ask </a:t>
            </a:r>
            <a:r>
              <a:rPr lang="en-US" sz="2400" dirty="0" err="1"/>
              <a:t>MTurk</a:t>
            </a:r>
            <a:r>
              <a:rPr lang="en-US" sz="2400" dirty="0"/>
              <a:t> workers to compare 10 pairs of images.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Accuracy for guessing the gender: 78.3%</a:t>
            </a:r>
          </a:p>
        </p:txBody>
      </p:sp>
    </p:spTree>
    <p:extLst>
      <p:ext uri="{BB962C8B-B14F-4D97-AF65-F5344CB8AC3E}">
        <p14:creationId xmlns:p14="http://schemas.microsoft.com/office/powerpoint/2010/main" val="142022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D7FD853-DA75-543D-EF80-F70938147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83" y="1023346"/>
            <a:ext cx="10386226" cy="18744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03C365-C3D1-C03F-99FF-E52A1B6B4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468" y="4066015"/>
            <a:ext cx="7132299" cy="226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8433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Feedback</a:t>
            </a:r>
            <a:endParaRPr lang="en-US" sz="3200" dirty="0"/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58792" y="4054415"/>
            <a:ext cx="112660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E31B288-4E52-5B43-83F3-DBA85CECD575}"/>
              </a:ext>
            </a:extLst>
          </p:cNvPr>
          <p:cNvSpPr txBox="1"/>
          <p:nvPr/>
        </p:nvSpPr>
        <p:spPr>
          <a:xfrm>
            <a:off x="8266247" y="4071947"/>
            <a:ext cx="4778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Is there privacy leak?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CB82C3-F85B-F446-8EE0-E7034620E275}"/>
              </a:ext>
            </a:extLst>
          </p:cNvPr>
          <p:cNvSpPr txBox="1"/>
          <p:nvPr/>
        </p:nvSpPr>
        <p:spPr>
          <a:xfrm>
            <a:off x="0" y="2578113"/>
            <a:ext cx="31993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Are we being fair to humans?</a:t>
            </a:r>
          </a:p>
        </p:txBody>
      </p:sp>
    </p:spTree>
    <p:extLst>
      <p:ext uri="{BB962C8B-B14F-4D97-AF65-F5344CB8AC3E}">
        <p14:creationId xmlns:p14="http://schemas.microsoft.com/office/powerpoint/2010/main" val="7433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on Privacy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303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Testing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Feedback</a:t>
            </a:r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572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Netflix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6"/>
          </a:xfrm>
        </p:spPr>
        <p:txBody>
          <a:bodyPr>
            <a:normAutofit/>
          </a:bodyPr>
          <a:lstStyle/>
          <a:p>
            <a:r>
              <a:rPr lang="en-US" dirty="0"/>
              <a:t>Netflix challenge</a:t>
            </a:r>
          </a:p>
          <a:p>
            <a:pPr lvl="1"/>
            <a:r>
              <a:rPr lang="en-US" dirty="0"/>
              <a:t>Announced in 2006</a:t>
            </a:r>
          </a:p>
          <a:p>
            <a:pPr lvl="1"/>
            <a:r>
              <a:rPr lang="en-US" dirty="0"/>
              <a:t>Released a dataset of 100,480,507 ratings that 480,189 users gave to 17,770 movies. </a:t>
            </a:r>
          </a:p>
          <a:p>
            <a:pPr lvl="1"/>
            <a:r>
              <a:rPr lang="en-US" dirty="0"/>
              <a:t>Award $1 million to first team beating their algorithm by 10%</a:t>
            </a:r>
          </a:p>
          <a:p>
            <a:pPr lvl="1"/>
            <a:r>
              <a:rPr lang="en-US" dirty="0"/>
              <a:t>Data format: &lt;user, movie, date of grade, grade&gt;</a:t>
            </a:r>
          </a:p>
          <a:p>
            <a:pPr lvl="2"/>
            <a:r>
              <a:rPr lang="en-US" dirty="0"/>
              <a:t>User and movie names are replaced with integers</a:t>
            </a:r>
          </a:p>
          <a:p>
            <a:pPr lvl="1"/>
            <a:endParaRPr lang="en-US" dirty="0"/>
          </a:p>
          <a:p>
            <a:r>
              <a:rPr lang="en-US" dirty="0"/>
              <a:t>Is there a second Netflix challenge?</a:t>
            </a:r>
          </a:p>
          <a:p>
            <a:pPr lvl="1"/>
            <a:r>
              <a:rPr lang="en-US" dirty="0"/>
              <a:t>Announced in August 2009</a:t>
            </a:r>
          </a:p>
          <a:p>
            <a:pPr lvl="1"/>
            <a:r>
              <a:rPr lang="en-US" dirty="0"/>
              <a:t>Cancelled in March 2010 </a:t>
            </a:r>
          </a:p>
          <a:p>
            <a:pPr lvl="1"/>
            <a:r>
              <a:rPr lang="en-US" dirty="0"/>
              <a:t>Why? </a:t>
            </a:r>
          </a:p>
          <a:p>
            <a:pPr lvl="2"/>
            <a:r>
              <a:rPr lang="en-US" dirty="0"/>
              <a:t>Privacy lawsuits and FTC involvements</a:t>
            </a:r>
          </a:p>
        </p:txBody>
      </p:sp>
    </p:spTree>
    <p:extLst>
      <p:ext uri="{BB962C8B-B14F-4D97-AF65-F5344CB8AC3E}">
        <p14:creationId xmlns:p14="http://schemas.microsoft.com/office/powerpoint/2010/main" val="75822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783D53-7B03-224A-8683-80D60F78C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727" y="610617"/>
            <a:ext cx="6961094" cy="20060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D50F49-E77A-CD4A-B392-73B93E6D2E01}"/>
              </a:ext>
            </a:extLst>
          </p:cNvPr>
          <p:cNvSpPr/>
          <p:nvPr/>
        </p:nvSpPr>
        <p:spPr>
          <a:xfrm>
            <a:off x="1337423" y="3610535"/>
            <a:ext cx="3119718" cy="1909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Netflix Dataset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897F60B-B130-324A-9102-56BF0BBE2232}"/>
              </a:ext>
            </a:extLst>
          </p:cNvPr>
          <p:cNvSpPr/>
          <p:nvPr/>
        </p:nvSpPr>
        <p:spPr>
          <a:xfrm>
            <a:off x="7378513" y="3630705"/>
            <a:ext cx="3119718" cy="1909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IMDB Data</a:t>
            </a:r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0B44A3BC-0140-714F-9B0C-99450800D94A}"/>
              </a:ext>
            </a:extLst>
          </p:cNvPr>
          <p:cNvSpPr/>
          <p:nvPr/>
        </p:nvSpPr>
        <p:spPr>
          <a:xfrm>
            <a:off x="5178239" y="3818965"/>
            <a:ext cx="1479176" cy="1492623"/>
          </a:xfrm>
          <a:prstGeom prst="plus">
            <a:avLst>
              <a:gd name="adj" fmla="val 368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344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6A858-6253-2444-BA2C-3A80CE74B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Anonymization Hard?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756D6-D3C1-414E-BA56-613B0A65B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86691" cy="4351338"/>
          </a:xfrm>
        </p:spPr>
        <p:txBody>
          <a:bodyPr/>
          <a:lstStyle/>
          <a:p>
            <a:r>
              <a:rPr lang="en-US" dirty="0"/>
              <a:t>Even without explicit identifiable information (e.g., ID, name), </a:t>
            </a:r>
            <a:br>
              <a:rPr lang="en-US" dirty="0"/>
            </a:br>
            <a:r>
              <a:rPr lang="en-US" dirty="0"/>
              <a:t>other detailed information about you might still reveal who you are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can we do?</a:t>
            </a:r>
          </a:p>
          <a:p>
            <a:pPr lvl="1"/>
            <a:r>
              <a:rPr lang="en-US" dirty="0"/>
              <a:t>Adding noises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139086-F11A-214C-A92B-CF6E2FBEA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788" y="2851889"/>
            <a:ext cx="10672482" cy="11542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FBAB9A-6CC0-7D47-9045-FA3DD9D42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224" y="5079319"/>
            <a:ext cx="10672482" cy="109764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B0FBBA1-421D-2A4B-8C48-5AD595151F5A}"/>
              </a:ext>
            </a:extLst>
          </p:cNvPr>
          <p:cNvSpPr/>
          <p:nvPr/>
        </p:nvSpPr>
        <p:spPr>
          <a:xfrm>
            <a:off x="2185988" y="6103185"/>
            <a:ext cx="7820024" cy="610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Tradeoff between </a:t>
            </a:r>
            <a:r>
              <a:rPr lang="en-US" sz="3600" dirty="0">
                <a:solidFill>
                  <a:srgbClr val="FFFF00"/>
                </a:solidFill>
              </a:rPr>
              <a:t>privacy</a:t>
            </a:r>
            <a:r>
              <a:rPr lang="en-US" sz="3600" dirty="0"/>
              <a:t> and </a:t>
            </a:r>
            <a:r>
              <a:rPr lang="en-US" sz="3600" dirty="0">
                <a:solidFill>
                  <a:srgbClr val="FFFF00"/>
                </a:solidFill>
              </a:rPr>
              <a:t>utility</a:t>
            </a:r>
          </a:p>
        </p:txBody>
      </p:sp>
    </p:spTree>
    <p:extLst>
      <p:ext uri="{BB962C8B-B14F-4D97-AF65-F5344CB8AC3E}">
        <p14:creationId xmlns:p14="http://schemas.microsoft.com/office/powerpoint/2010/main" val="422568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26E67-0C3C-0A45-8B89-772DBA921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Unreasonable Privacy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F0BF-565A-4241-8F39-3236D6D2F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8504"/>
            <a:ext cx="10515600" cy="4351338"/>
          </a:xfrm>
        </p:spPr>
        <p:txBody>
          <a:bodyPr/>
          <a:lstStyle/>
          <a:p>
            <a:r>
              <a:rPr lang="en-US" dirty="0"/>
              <a:t>Can we get privacy for free?</a:t>
            </a:r>
          </a:p>
          <a:p>
            <a:pPr lvl="1"/>
            <a:r>
              <a:rPr lang="en-US" dirty="0"/>
              <a:t>No, privatizing means information loss (=&gt; accuracy loss)</a:t>
            </a:r>
          </a:p>
          <a:p>
            <a:endParaRPr lang="en-US" dirty="0"/>
          </a:p>
          <a:p>
            <a:r>
              <a:rPr lang="en-US" dirty="0"/>
              <a:t>Absolute privacy is not likely.</a:t>
            </a:r>
          </a:p>
          <a:p>
            <a:pPr lvl="1"/>
            <a:r>
              <a:rPr lang="en-US" dirty="0"/>
              <a:t>Who you are friends with might reveal who you are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D7078-5A18-E840-AA6F-8D8E56CD7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491" y="4190217"/>
            <a:ext cx="8169547" cy="151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01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26E67-0C3C-0A45-8B89-772DBA921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(Maybe) More Reasonable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F0BF-565A-4241-8F39-3236D6D2F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Quantitative</a:t>
            </a:r>
          </a:p>
          <a:p>
            <a:pPr lvl="1"/>
            <a:r>
              <a:rPr lang="en-US" dirty="0"/>
              <a:t>Want a knob to tune the tradeoff between accuracy and privacy loss</a:t>
            </a:r>
          </a:p>
          <a:p>
            <a:endParaRPr lang="en-US" dirty="0"/>
          </a:p>
          <a:p>
            <a:r>
              <a:rPr lang="en-US" dirty="0"/>
              <a:t>Plausible deniability</a:t>
            </a:r>
          </a:p>
          <a:p>
            <a:pPr lvl="1"/>
            <a:r>
              <a:rPr lang="en-US" dirty="0"/>
              <a:t>Your presence in a database cannot be ascertained</a:t>
            </a:r>
          </a:p>
          <a:p>
            <a:pPr lvl="1"/>
            <a:endParaRPr lang="en-US" dirty="0"/>
          </a:p>
          <a:p>
            <a:r>
              <a:rPr lang="en-US" dirty="0"/>
              <a:t>Prevent targeted attacks</a:t>
            </a:r>
          </a:p>
          <a:p>
            <a:pPr lvl="1"/>
            <a:r>
              <a:rPr lang="en-US" dirty="0"/>
              <a:t>Limit information leaked even with side knowledge</a:t>
            </a:r>
          </a:p>
        </p:txBody>
      </p:sp>
    </p:spTree>
    <p:extLst>
      <p:ext uri="{BB962C8B-B14F-4D97-AF65-F5344CB8AC3E}">
        <p14:creationId xmlns:p14="http://schemas.microsoft.com/office/powerpoint/2010/main" val="32966982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198A8-E298-654D-9538-BA2AF345C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64D22-D4CF-0C41-88FD-451C37673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74188" cy="4351338"/>
          </a:xfrm>
        </p:spPr>
        <p:txBody>
          <a:bodyPr/>
          <a:lstStyle/>
          <a:p>
            <a:r>
              <a:rPr lang="en-US" dirty="0"/>
              <a:t>A formal notion to characterize privacy.</a:t>
            </a:r>
          </a:p>
          <a:p>
            <a:r>
              <a:rPr lang="en-US" dirty="0"/>
              <a:t>History</a:t>
            </a:r>
          </a:p>
          <a:p>
            <a:pPr lvl="1"/>
            <a:r>
              <a:rPr lang="en-US" dirty="0"/>
              <a:t>Proposed by </a:t>
            </a:r>
            <a:r>
              <a:rPr lang="en-US" dirty="0" err="1"/>
              <a:t>Dwork</a:t>
            </a:r>
            <a:r>
              <a:rPr lang="en-US" dirty="0"/>
              <a:t> et al. 2006</a:t>
            </a:r>
          </a:p>
          <a:p>
            <a:pPr lvl="1"/>
            <a:r>
              <a:rPr lang="en-US" dirty="0"/>
              <a:t>Win the Gödel Prize in 2017</a:t>
            </a:r>
          </a:p>
          <a:p>
            <a:pPr lvl="1"/>
            <a:r>
              <a:rPr lang="en-US" dirty="0"/>
              <a:t>Apple announced to adopt the notion of differential privacy in iOS 10 in 2016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42E150-99F7-2E4A-8690-A6FE13A4AF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0371" y="4001294"/>
            <a:ext cx="4244789" cy="26529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2B5FDA-0464-4841-9E68-9ECA64AC28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2861" y="4001294"/>
            <a:ext cx="3537323" cy="265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7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D6D6-21B1-C048-A020-1A0D7FC52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DDC581-4887-CA48-BB64-0506E2652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1465"/>
            <a:ext cx="12192000" cy="353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681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85291-9659-7A49-8B2E-76724CBFC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70866-4E5D-3C40-A4C5-ED0DE8417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924799"/>
          </a:xfrm>
        </p:spPr>
        <p:txBody>
          <a:bodyPr>
            <a:normAutofit/>
          </a:bodyPr>
          <a:lstStyle/>
          <a:p>
            <a:r>
              <a:rPr lang="en-US" dirty="0"/>
              <a:t>I have provided our exam distribution for Exam1 on Piazza.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much of the private information (your individual grades) do I reveal?</a:t>
            </a:r>
          </a:p>
          <a:p>
            <a:r>
              <a:rPr lang="en-US" dirty="0"/>
              <a:t>What if there are only 2 students in the class?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7E76AE5-3B8C-CA32-41BF-DA42CDA93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730" y="2685253"/>
            <a:ext cx="8039979" cy="2343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8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234B2-8781-5D43-9E47-F58D4A252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FDEB61-3687-8A48-BC83-DF64A0E83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640" y="1690688"/>
            <a:ext cx="9330826" cy="50597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D2330E8-E0C2-364E-9F58-51DA76240184}"/>
              </a:ext>
            </a:extLst>
          </p:cNvPr>
          <p:cNvSpPr/>
          <p:nvPr/>
        </p:nvSpPr>
        <p:spPr>
          <a:xfrm>
            <a:off x="8596923" y="2805724"/>
            <a:ext cx="2394210" cy="3235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897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3D64D-272B-7E45-803C-36F2C60B1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2DD1C4-CDF9-0D4D-AE68-CB60B47080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dirty="0"/>
                  <a:t>: a randomized algorithm.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: two “neighboring” database (with only one-entry difference)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dirty="0"/>
                  <a:t>: privacy budget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dirty="0"/>
                  <a:t>-differentially private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dirty="0"/>
                  <a:t>-differentially private if for any neighboring databases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for any algorithm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dirty="0"/>
                  <a:t>, we have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2DD1C4-CDF9-0D4D-AE68-CB60B47080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625121" y="5262916"/>
                <a:ext cx="55149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≤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𝜖</m:t>
                              </m:r>
                            </m:sup>
                          </m:sSup>
                          <m:r>
                            <a:rPr lang="en-US" sz="28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Pr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⁡[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∈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121" y="5262916"/>
                <a:ext cx="5514907" cy="523220"/>
              </a:xfrm>
              <a:prstGeom prst="rect">
                <a:avLst/>
              </a:prstGeom>
              <a:blipFill>
                <a:blip r:embed="rId3"/>
                <a:stretch>
                  <a:fillRect r="-23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B0FBBA1-421D-2A4B-8C48-5AD595151F5A}"/>
                  </a:ext>
                </a:extLst>
              </p:cNvPr>
              <p:cNvSpPr/>
              <p:nvPr/>
            </p:nvSpPr>
            <p:spPr>
              <a:xfrm>
                <a:off x="3668191" y="6083035"/>
                <a:ext cx="3682643" cy="45773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𝜖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≈1+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is small</a:t>
                </a: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xmlns="" id="{3B0FBBA1-421D-2A4B-8C48-5AD5951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191" y="6083035"/>
                <a:ext cx="3682643" cy="457730"/>
              </a:xfrm>
              <a:prstGeom prst="roundRect">
                <a:avLst/>
              </a:prstGeom>
              <a:blipFill rotWithShape="0">
                <a:blip r:embed="rId4"/>
                <a:stretch>
                  <a:fillRect t="-909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B0FBBA1-421D-2A4B-8C48-5AD595151F5A}"/>
              </a:ext>
            </a:extLst>
          </p:cNvPr>
          <p:cNvSpPr/>
          <p:nvPr/>
        </p:nvSpPr>
        <p:spPr>
          <a:xfrm>
            <a:off x="8102769" y="5298926"/>
            <a:ext cx="4002966" cy="13269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Intuition: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The change of output is small if the change of data </a:t>
            </a:r>
            <a:r>
              <a:rPr lang="en-US" sz="2400">
                <a:solidFill>
                  <a:schemeClr val="bg1"/>
                </a:solidFill>
              </a:rPr>
              <a:t>is small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26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Feedback</a:t>
            </a:r>
            <a:endParaRPr lang="en-US" sz="3200" dirty="0"/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58792" y="4054415"/>
            <a:ext cx="112660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4998" y="4145272"/>
            <a:ext cx="28915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What we covered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(and majority of ML research)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9EF7A6-66B5-8E4A-B269-4F244C89A29B}"/>
              </a:ext>
            </a:extLst>
          </p:cNvPr>
          <p:cNvSpPr txBox="1"/>
          <p:nvPr/>
        </p:nvSpPr>
        <p:spPr>
          <a:xfrm>
            <a:off x="7130175" y="113906"/>
            <a:ext cx="49567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For ML to have “positive” impacts, we need to be careful in every stage</a:t>
            </a:r>
          </a:p>
        </p:txBody>
      </p:sp>
    </p:spTree>
    <p:extLst>
      <p:ext uri="{BB962C8B-B14F-4D97-AF65-F5344CB8AC3E}">
        <p14:creationId xmlns:p14="http://schemas.microsoft.com/office/powerpoint/2010/main" val="3132604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Be Differentially Private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204275" cy="4351338"/>
          </a:xfrm>
        </p:spPr>
        <p:txBody>
          <a:bodyPr/>
          <a:lstStyle/>
          <a:p>
            <a:r>
              <a:rPr lang="en-US" dirty="0"/>
              <a:t>Let the output of 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 be the average of students’ grades</a:t>
            </a:r>
          </a:p>
          <a:p>
            <a:r>
              <a:rPr lang="en-US" dirty="0"/>
              <a:t>Consider two extreme cases</a:t>
            </a:r>
          </a:p>
          <a:p>
            <a:pPr lvl="1"/>
            <a:r>
              <a:rPr lang="en-US" dirty="0"/>
              <a:t>If the size of the database is infinity</a:t>
            </a:r>
          </a:p>
          <a:p>
            <a:pPr lvl="1"/>
            <a:r>
              <a:rPr lang="en-US" dirty="0"/>
              <a:t>If the size of the database is 1 </a:t>
            </a:r>
          </a:p>
          <a:p>
            <a:pPr lvl="1"/>
            <a:endParaRPr lang="en-US" dirty="0"/>
          </a:p>
          <a:p>
            <a:r>
              <a:rPr lang="en-US" dirty="0"/>
              <a:t>Add noise</a:t>
            </a:r>
          </a:p>
          <a:p>
            <a:pPr lvl="1"/>
            <a:r>
              <a:rPr lang="en-US" dirty="0"/>
              <a:t>We can tune the amount of noise to tradeoff privacy and accuracy</a:t>
            </a:r>
          </a:p>
          <a:p>
            <a:endParaRPr lang="en-US" dirty="0"/>
          </a:p>
          <a:p>
            <a:r>
              <a:rPr lang="en-US" dirty="0"/>
              <a:t>The majority of the differentially private algorithms use a similar approach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97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4355C-1EFA-8204-B2A0-93C3C63E1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on Fairness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A9F8B-3F38-F342-AAFC-B137A58B72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835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2773C-995B-284D-84FD-102562C7D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>
                <a:hlinkClick r:id="rId5"/>
              </a:rPr>
              <a:t>https://youtu.be/-KSryJXDpZo</a:t>
            </a:r>
            <a:endParaRPr lang="en-US" dirty="0"/>
          </a:p>
        </p:txBody>
      </p:sp>
      <p:pic>
        <p:nvPicPr>
          <p:cNvPr id="4" name="monkey">
            <a:hlinkClick r:id="" action="ppaction://media"/>
            <a:extLst>
              <a:ext uri="{FF2B5EF4-FFF2-40B4-BE49-F238E27FC236}">
                <a16:creationId xmlns:a16="http://schemas.microsoft.com/office/drawing/2014/main" id="{6C71916B-A8BB-0741-A929-32601398F6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2816" y="2373362"/>
            <a:ext cx="7807336" cy="439849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9BCC512-767A-044A-B897-6F13B10D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Cucumbers and Grapes Experiments</a:t>
            </a:r>
          </a:p>
        </p:txBody>
      </p:sp>
    </p:spTree>
    <p:extLst>
      <p:ext uri="{BB962C8B-B14F-4D97-AF65-F5344CB8AC3E}">
        <p14:creationId xmlns:p14="http://schemas.microsoft.com/office/powerpoint/2010/main" val="212415726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22DD18-83E3-5445-8026-5D1A4A69B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30" y="228226"/>
            <a:ext cx="10733757" cy="640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597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19BA044-92DC-A94F-98E9-1F76BAE28EA7}"/>
              </a:ext>
            </a:extLst>
          </p:cNvPr>
          <p:cNvSpPr txBox="1">
            <a:spLocks/>
          </p:cNvSpPr>
          <p:nvPr/>
        </p:nvSpPr>
        <p:spPr>
          <a:xfrm>
            <a:off x="107576" y="2186174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Isn’t the point of ML to discriminate?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AAFE65-A09A-B144-8A3D-58675E02AB16}"/>
              </a:ext>
            </a:extLst>
          </p:cNvPr>
          <p:cNvSpPr txBox="1"/>
          <p:nvPr/>
        </p:nvSpPr>
        <p:spPr>
          <a:xfrm>
            <a:off x="6965576" y="4007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63B2C31-C318-3040-8143-DF34E301881C}"/>
              </a:ext>
            </a:extLst>
          </p:cNvPr>
          <p:cNvSpPr txBox="1">
            <a:spLocks/>
          </p:cNvSpPr>
          <p:nvPr/>
        </p:nvSpPr>
        <p:spPr>
          <a:xfrm>
            <a:off x="107576" y="419189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Want to avoid “unjustified” discrimination.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75C0DF-17EB-D542-A61F-15DC6C193302}"/>
              </a:ext>
            </a:extLst>
          </p:cNvPr>
          <p:cNvSpPr txBox="1"/>
          <p:nvPr/>
        </p:nvSpPr>
        <p:spPr>
          <a:xfrm>
            <a:off x="6790765" y="6172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90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C288-3988-5A4A-B7DE-5633A42FD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Loan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80939-0D76-274B-BCB7-14FED9755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law, banks can’t discriminate people according to their race.</a:t>
            </a:r>
          </a:p>
          <a:p>
            <a:r>
              <a:rPr lang="en-US" dirty="0"/>
              <a:t>First natural approach (fairness through blindness)</a:t>
            </a:r>
          </a:p>
          <a:p>
            <a:pPr lvl="1"/>
            <a:r>
              <a:rPr lang="en-US" dirty="0"/>
              <a:t>remove the race attribute from the data</a:t>
            </a:r>
          </a:p>
          <a:p>
            <a:r>
              <a:rPr lang="en-US" dirty="0"/>
              <a:t>Guess what happened?</a:t>
            </a:r>
          </a:p>
          <a:p>
            <a:pPr lvl="1"/>
            <a:r>
              <a:rPr lang="en-US" dirty="0"/>
              <a:t>Redlining</a:t>
            </a:r>
          </a:p>
        </p:txBody>
      </p:sp>
      <p:pic>
        <p:nvPicPr>
          <p:cNvPr id="1026" name="Picture 2" descr="https://www.northpennlegal.org/sites/www.northpennlegal.org/files/Redlining%20-%20200x2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5401" y="3600422"/>
            <a:ext cx="3185939" cy="318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33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we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205117" cy="5125302"/>
          </a:xfrm>
        </p:spPr>
        <p:txBody>
          <a:bodyPr>
            <a:normAutofit/>
          </a:bodyPr>
          <a:lstStyle/>
          <a:p>
            <a:r>
              <a:rPr lang="en-US" dirty="0"/>
              <a:t>From computer scientists / engineers’ point of view</a:t>
            </a:r>
            <a:r>
              <a:rPr lang="mr-IN" dirty="0"/>
              <a:t>…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Give me an operational definition of fairness, I’ll implement a system that satisfy it!</a:t>
            </a:r>
          </a:p>
          <a:p>
            <a:pPr lvl="1"/>
            <a:endParaRPr lang="en-US" dirty="0"/>
          </a:p>
          <a:p>
            <a:r>
              <a:rPr lang="en-US" dirty="0"/>
              <a:t>One potential approach:</a:t>
            </a:r>
          </a:p>
          <a:p>
            <a:pPr lvl="1"/>
            <a:r>
              <a:rPr lang="en-US" dirty="0"/>
              <a:t>Minimize error subject to fairness constraints (Recall regularizations)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sz="1200" dirty="0"/>
          </a:p>
          <a:p>
            <a:pPr lvl="1"/>
            <a:r>
              <a:rPr lang="en-US" dirty="0"/>
              <a:t>Several recent research and open-source libraries are done this way</a:t>
            </a:r>
          </a:p>
          <a:p>
            <a:pPr lvl="2"/>
            <a:r>
              <a:rPr lang="en-US" dirty="0">
                <a:hlinkClick r:id="rId2"/>
              </a:rPr>
              <a:t>Fairlearn</a:t>
            </a:r>
            <a:r>
              <a:rPr lang="en-US" dirty="0"/>
              <a:t>: A toolkit for assessing and improving fairness in AI</a:t>
            </a:r>
          </a:p>
          <a:p>
            <a:pPr lvl="2"/>
            <a:r>
              <a:rPr lang="en-US" dirty="0">
                <a:hlinkClick r:id="rId3"/>
              </a:rPr>
              <a:t>GerryFair</a:t>
            </a:r>
            <a:r>
              <a:rPr lang="en-US" dirty="0"/>
              <a:t>: Auditing and Learning for Subgroup Fairness</a:t>
            </a:r>
          </a:p>
          <a:p>
            <a:pPr lvl="2"/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58CC2FFF-879F-AD40-8697-A9DE70B68E9D}"/>
                  </a:ext>
                </a:extLst>
              </p:cNvPr>
              <p:cNvSpPr/>
              <p:nvPr/>
            </p:nvSpPr>
            <p:spPr>
              <a:xfrm>
                <a:off x="1529436" y="4084353"/>
                <a:ext cx="3517345" cy="112698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0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𝐸𝑟𝑟𝑜𝑟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0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1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subject to </a:t>
                </a:r>
                <a:r>
                  <a:rPr lang="en-US" sz="2000" dirty="0">
                    <a:solidFill>
                      <a:srgbClr val="FFFF00"/>
                    </a:solidFill>
                  </a:rPr>
                  <a:t>fairness constraints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58CC2FFF-879F-AD40-8697-A9DE70B68E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436" y="4084353"/>
                <a:ext cx="3517345" cy="1126983"/>
              </a:xfrm>
              <a:prstGeom prst="roundRect">
                <a:avLst/>
              </a:prstGeom>
              <a:blipFill>
                <a:blip r:embed="rId4"/>
                <a:stretch>
                  <a:fillRect l="-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8CC41D6-4237-E544-87F7-63C79FD90E4E}"/>
                  </a:ext>
                </a:extLst>
              </p:cNvPr>
              <p:cNvSpPr/>
              <p:nvPr/>
            </p:nvSpPr>
            <p:spPr>
              <a:xfrm>
                <a:off x="5927665" y="4258179"/>
                <a:ext cx="5281913" cy="8265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𝐸𝑟𝑟𝑜𝑟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∗[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fairness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violations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8CC41D6-4237-E544-87F7-63C79FD90E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665" y="4258179"/>
                <a:ext cx="5281913" cy="826576"/>
              </a:xfrm>
              <a:prstGeom prst="roundRect">
                <a:avLst/>
              </a:prstGeom>
              <a:blipFill>
                <a:blip r:embed="rId5"/>
                <a:stretch>
                  <a:fillRect l="-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BE0AC26-C780-F14C-BC2F-E43ED7F8DE20}"/>
              </a:ext>
            </a:extLst>
          </p:cNvPr>
          <p:cNvCxnSpPr>
            <a:cxnSpLocks/>
          </p:cNvCxnSpPr>
          <p:nvPr/>
        </p:nvCxnSpPr>
        <p:spPr>
          <a:xfrm>
            <a:off x="5093153" y="4707235"/>
            <a:ext cx="788140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6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71F60-CEEB-7A46-9C29-E8CADD7E8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should we define fairness?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3A74A4-122B-544A-965B-7BCD6D7EA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707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AE9FB-DECF-F147-8F62-5A070EA0B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Example: Probation 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26695-5B2F-D448-BB57-AFD4F2A29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565" y="1586754"/>
            <a:ext cx="11368026" cy="4590210"/>
          </a:xfrm>
        </p:spPr>
        <p:txBody>
          <a:bodyPr/>
          <a:lstStyle/>
          <a:p>
            <a:r>
              <a:rPr lang="en-US" dirty="0"/>
              <a:t>COMPAS</a:t>
            </a:r>
          </a:p>
          <a:p>
            <a:pPr lvl="1"/>
            <a:r>
              <a:rPr lang="en-US" dirty="0"/>
              <a:t>A ML classifier to predict whether the prisoner will commit a crime after probation.  </a:t>
            </a:r>
          </a:p>
          <a:p>
            <a:endParaRPr lang="en-US" dirty="0"/>
          </a:p>
        </p:txBody>
      </p:sp>
      <p:pic>
        <p:nvPicPr>
          <p:cNvPr id="6" name="Picture 5" descr="A close up of a person&#10;&#10;Description automatically generated">
            <a:extLst>
              <a:ext uri="{FF2B5EF4-FFF2-40B4-BE49-F238E27FC236}">
                <a16:creationId xmlns:a16="http://schemas.microsoft.com/office/drawing/2014/main" id="{EB21F774-75DE-8A4D-B611-8948A878B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714" y="2912317"/>
            <a:ext cx="3411446" cy="3256381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EF2F1E52-0576-6C40-B41B-752BA09A4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552" y="2920583"/>
            <a:ext cx="3411446" cy="325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1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Controversy and Debates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ProPublica</a:t>
            </a:r>
            <a:r>
              <a:rPr lang="en-US" dirty="0"/>
              <a:t> (a non-profit institution)</a:t>
            </a:r>
          </a:p>
          <a:p>
            <a:pPr lvl="1"/>
            <a:r>
              <a:rPr lang="en-US" dirty="0"/>
              <a:t>COMPAS is not fair!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5724" y="3018876"/>
            <a:ext cx="10468131" cy="178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5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CE59FA-3F0B-0046-9B86-DC1D829CB61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4713" y="1895182"/>
            <a:ext cx="7027636" cy="25641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769D31-88FE-A84A-A91B-ACD38C92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AFACC-75ED-3949-9289-4B2A1CE82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66566" cy="5267506"/>
          </a:xfrm>
        </p:spPr>
        <p:txBody>
          <a:bodyPr>
            <a:normAutofit/>
          </a:bodyPr>
          <a:lstStyle/>
          <a:p>
            <a:r>
              <a:rPr lang="en-US" dirty="0"/>
              <a:t>Standard setup of (supervised) machine learning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Finding patterns from the given training datasets</a:t>
            </a:r>
          </a:p>
          <a:p>
            <a:pPr lvl="1"/>
            <a:r>
              <a:rPr lang="en-US" dirty="0"/>
              <a:t>Use the pattern to make predictions on new testing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E49E48-D431-97FE-E09E-B432AFB1EDBD}"/>
              </a:ext>
            </a:extLst>
          </p:cNvPr>
          <p:cNvSpPr/>
          <p:nvPr/>
        </p:nvSpPr>
        <p:spPr>
          <a:xfrm>
            <a:off x="1499666" y="5335260"/>
            <a:ext cx="6813062" cy="14131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u="sng" dirty="0">
                <a:solidFill>
                  <a:schemeClr val="tx1"/>
                </a:solidFill>
              </a:rPr>
              <a:t>Key assumption of ML</a:t>
            </a:r>
            <a:br>
              <a:rPr lang="en-US" sz="1200" u="sng" dirty="0">
                <a:solidFill>
                  <a:schemeClr val="tx1"/>
                </a:solidFill>
              </a:rPr>
            </a:br>
            <a:br>
              <a:rPr lang="en-US" sz="1200" u="sng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accent2"/>
                </a:solidFill>
              </a:rPr>
              <a:t>Training</a:t>
            </a:r>
            <a:r>
              <a:rPr lang="en-US" sz="2400" dirty="0"/>
              <a:t> data points and </a:t>
            </a:r>
            <a:r>
              <a:rPr lang="en-US" sz="2400" dirty="0">
                <a:solidFill>
                  <a:schemeClr val="accent2"/>
                </a:solidFill>
              </a:rPr>
              <a:t>testing</a:t>
            </a:r>
            <a:r>
              <a:rPr lang="en-US" sz="2400" dirty="0"/>
              <a:t> data points are </a:t>
            </a:r>
            <a:r>
              <a:rPr lang="en-US" sz="2400" dirty="0" err="1">
                <a:solidFill>
                  <a:srgbClr val="C00000"/>
                </a:solidFill>
              </a:rPr>
              <a:t>i.i.d.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drawn from </a:t>
            </a:r>
            <a:r>
              <a:rPr lang="en-US" sz="2400" dirty="0">
                <a:solidFill>
                  <a:srgbClr val="C00000"/>
                </a:solidFill>
              </a:rPr>
              <a:t>the same </a:t>
            </a:r>
            <a:r>
              <a:rPr lang="en-US" sz="2400" dirty="0"/>
              <a:t>(unknown) distribution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22821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Controversy and Debates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Northpointe (company that develops COMPAS)</a:t>
            </a:r>
          </a:p>
          <a:p>
            <a:pPr lvl="1"/>
            <a:r>
              <a:rPr lang="en-US" dirty="0"/>
              <a:t>COMPAS is fair!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3991" y="2704302"/>
            <a:ext cx="6580875" cy="378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306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E096C5D-92A4-BE4C-9197-60FCE9573E9B}"/>
              </a:ext>
            </a:extLst>
          </p:cNvPr>
          <p:cNvSpPr txBox="1">
            <a:spLocks/>
          </p:cNvSpPr>
          <p:nvPr/>
        </p:nvSpPr>
        <p:spPr>
          <a:xfrm>
            <a:off x="927652" y="2663502"/>
            <a:ext cx="10621617" cy="2243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/>
              <a:t>Impossibility Result [Kleinberg et al. 2017]</a:t>
            </a:r>
          </a:p>
          <a:p>
            <a:pPr marL="0" indent="0">
              <a:buNone/>
            </a:pPr>
            <a:r>
              <a:rPr lang="en-US" sz="3200" dirty="0"/>
              <a:t>The above fairness conditions (together with similar variations) cannot be satisfied simultaneously, unless the predictor is perfect or the two groups are the same.</a:t>
            </a:r>
          </a:p>
        </p:txBody>
      </p:sp>
    </p:spTree>
    <p:extLst>
      <p:ext uri="{BB962C8B-B14F-4D97-AF65-F5344CB8AC3E}">
        <p14:creationId xmlns:p14="http://schemas.microsoft.com/office/powerpoint/2010/main" val="18389560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23A4F55-EBBC-FA4F-97EC-BDA6B40C8FD1}"/>
              </a:ext>
            </a:extLst>
          </p:cNvPr>
          <p:cNvGraphicFramePr>
            <a:graphicFrameLocks noGrp="1"/>
          </p:cNvGraphicFramePr>
          <p:nvPr/>
        </p:nvGraphicFramePr>
        <p:xfrm>
          <a:off x="1281658" y="157793"/>
          <a:ext cx="2900378" cy="1259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189">
                  <a:extLst>
                    <a:ext uri="{9D8B030D-6E8A-4147-A177-3AD203B41FA5}">
                      <a16:colId xmlns:a16="http://schemas.microsoft.com/office/drawing/2014/main" val="4094142805"/>
                    </a:ext>
                  </a:extLst>
                </a:gridCol>
                <a:gridCol w="1450189">
                  <a:extLst>
                    <a:ext uri="{9D8B030D-6E8A-4147-A177-3AD203B41FA5}">
                      <a16:colId xmlns:a16="http://schemas.microsoft.com/office/drawing/2014/main" val="2574566405"/>
                    </a:ext>
                  </a:extLst>
                </a:gridCol>
              </a:tblGrid>
              <a:tr h="60870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TN1</a:t>
                      </a:r>
                    </a:p>
                  </a:txBody>
                  <a:tcPr marL="81093" marR="81093" marT="40546" marB="405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FP1</a:t>
                      </a:r>
                    </a:p>
                  </a:txBody>
                  <a:tcPr marL="81093" marR="81093" marT="40546" marB="40546" anchor="ctr"/>
                </a:tc>
                <a:extLst>
                  <a:ext uri="{0D108BD9-81ED-4DB2-BD59-A6C34878D82A}">
                    <a16:rowId xmlns:a16="http://schemas.microsoft.com/office/drawing/2014/main" val="1081274242"/>
                  </a:ext>
                </a:extLst>
              </a:tr>
              <a:tr h="60870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FN1</a:t>
                      </a:r>
                    </a:p>
                  </a:txBody>
                  <a:tcPr marL="81093" marR="81093" marT="40546" marB="405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TP1</a:t>
                      </a:r>
                    </a:p>
                  </a:txBody>
                  <a:tcPr marL="81093" marR="81093" marT="40546" marB="40546" anchor="ctr"/>
                </a:tc>
                <a:extLst>
                  <a:ext uri="{0D108BD9-81ED-4DB2-BD59-A6C34878D82A}">
                    <a16:rowId xmlns:a16="http://schemas.microsoft.com/office/drawing/2014/main" val="72267015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61265B8-8C1D-B441-816D-AE70644343F5}"/>
              </a:ext>
            </a:extLst>
          </p:cNvPr>
          <p:cNvSpPr txBox="1"/>
          <p:nvPr/>
        </p:nvSpPr>
        <p:spPr>
          <a:xfrm>
            <a:off x="147918" y="841209"/>
            <a:ext cx="1145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 </a:t>
            </a:r>
          </a:p>
          <a:p>
            <a:r>
              <a:rPr lang="en-US" dirty="0"/>
              <a:t>Recidivate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EB9179-DF1B-724B-9514-D398B0C150CE}"/>
              </a:ext>
            </a:extLst>
          </p:cNvPr>
          <p:cNvSpPr txBox="1"/>
          <p:nvPr/>
        </p:nvSpPr>
        <p:spPr>
          <a:xfrm>
            <a:off x="147918" y="173436"/>
            <a:ext cx="1145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Won’t </a:t>
            </a:r>
          </a:p>
          <a:p>
            <a:r>
              <a:rPr lang="en-US" dirty="0"/>
              <a:t>Recidivate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2C880-1942-7046-972F-D31E97BC97D9}"/>
              </a:ext>
            </a:extLst>
          </p:cNvPr>
          <p:cNvSpPr txBox="1"/>
          <p:nvPr/>
        </p:nvSpPr>
        <p:spPr>
          <a:xfrm>
            <a:off x="1044091" y="1483845"/>
            <a:ext cx="1794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Low-Risk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6EBB3-438E-164C-AF0E-1D141237902D}"/>
              </a:ext>
            </a:extLst>
          </p:cNvPr>
          <p:cNvSpPr txBox="1"/>
          <p:nvPr/>
        </p:nvSpPr>
        <p:spPr>
          <a:xfrm>
            <a:off x="2813099" y="1506920"/>
            <a:ext cx="1843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High-Risk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BCAEA6B-FEA0-A94E-98C9-645AC00875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9566" y="157793"/>
                <a:ext cx="7565314" cy="48730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Defendant: the probability that I’m incorrectly classified high-risk is independent of my race.</a:t>
                </a:r>
              </a:p>
              <a:p>
                <a:pPr lvl="1"/>
                <a:r>
                  <a:rPr lang="en-US" sz="2000" dirty="0"/>
                  <a:t>Equal False Positive Rate: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1+ 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FP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2+ 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FP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  <a:p>
                <a:r>
                  <a:rPr lang="en-US" sz="2400" dirty="0"/>
                  <a:t>Defendant: the probability that I’m incorrectly classified as low-risk is independent of my race.</a:t>
                </a:r>
              </a:p>
              <a:p>
                <a:pPr lvl="1"/>
                <a:r>
                  <a:rPr lang="en-US" sz="2000" dirty="0"/>
                  <a:t>Equal False Negative Rate: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1+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2+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Decision-maker: the ratio of people who recidivated among the ones labeled high-risk is independent of race.</a:t>
                </a:r>
              </a:p>
              <a:p>
                <a:pPr lvl="1"/>
                <a:r>
                  <a:rPr lang="en-US" sz="2000" dirty="0"/>
                  <a:t>Equal predictive value: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1+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m:rPr>
                            <m:nor/>
                          </m:rPr>
                          <a:rPr lang="en-US" sz="200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BCAEA6B-FEA0-A94E-98C9-645AC0087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566" y="157793"/>
                <a:ext cx="7565314" cy="4873044"/>
              </a:xfrm>
              <a:prstGeom prst="rect">
                <a:avLst/>
              </a:prstGeom>
              <a:blipFill>
                <a:blip r:embed="rId2"/>
                <a:stretch>
                  <a:fillRect l="-1005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4981BCE-8097-FA46-91F1-86AC299AE4EF}"/>
              </a:ext>
            </a:extLst>
          </p:cNvPr>
          <p:cNvGraphicFramePr>
            <a:graphicFrameLocks noGrp="1"/>
          </p:cNvGraphicFramePr>
          <p:nvPr/>
        </p:nvGraphicFramePr>
        <p:xfrm>
          <a:off x="1281658" y="2825110"/>
          <a:ext cx="2900378" cy="125946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50189">
                  <a:extLst>
                    <a:ext uri="{9D8B030D-6E8A-4147-A177-3AD203B41FA5}">
                      <a16:colId xmlns:a16="http://schemas.microsoft.com/office/drawing/2014/main" val="4094142805"/>
                    </a:ext>
                  </a:extLst>
                </a:gridCol>
                <a:gridCol w="1450189">
                  <a:extLst>
                    <a:ext uri="{9D8B030D-6E8A-4147-A177-3AD203B41FA5}">
                      <a16:colId xmlns:a16="http://schemas.microsoft.com/office/drawing/2014/main" val="2574566405"/>
                    </a:ext>
                  </a:extLst>
                </a:gridCol>
              </a:tblGrid>
              <a:tr h="60870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TN2</a:t>
                      </a:r>
                    </a:p>
                  </a:txBody>
                  <a:tcPr marL="81093" marR="81093" marT="40546" marB="405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FP2</a:t>
                      </a:r>
                    </a:p>
                  </a:txBody>
                  <a:tcPr marL="81093" marR="81093" marT="40546" marB="40546" anchor="ctr"/>
                </a:tc>
                <a:extLst>
                  <a:ext uri="{0D108BD9-81ED-4DB2-BD59-A6C34878D82A}">
                    <a16:rowId xmlns:a16="http://schemas.microsoft.com/office/drawing/2014/main" val="1081274242"/>
                  </a:ext>
                </a:extLst>
              </a:tr>
              <a:tr h="60870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FN2</a:t>
                      </a:r>
                    </a:p>
                  </a:txBody>
                  <a:tcPr marL="81093" marR="81093" marT="40546" marB="405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TP2</a:t>
                      </a:r>
                    </a:p>
                  </a:txBody>
                  <a:tcPr marL="81093" marR="81093" marT="40546" marB="40546" anchor="ctr"/>
                </a:tc>
                <a:extLst>
                  <a:ext uri="{0D108BD9-81ED-4DB2-BD59-A6C34878D82A}">
                    <a16:rowId xmlns:a16="http://schemas.microsoft.com/office/drawing/2014/main" val="72267015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E88E170-2628-B34A-978D-C6C60EBBD162}"/>
              </a:ext>
            </a:extLst>
          </p:cNvPr>
          <p:cNvSpPr txBox="1"/>
          <p:nvPr/>
        </p:nvSpPr>
        <p:spPr>
          <a:xfrm>
            <a:off x="136022" y="3451846"/>
            <a:ext cx="1145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 </a:t>
            </a:r>
          </a:p>
          <a:p>
            <a:r>
              <a:rPr lang="en-US" dirty="0"/>
              <a:t>Recidivate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9DE169-CF02-A743-9C6D-C839B91D6880}"/>
              </a:ext>
            </a:extLst>
          </p:cNvPr>
          <p:cNvSpPr txBox="1"/>
          <p:nvPr/>
        </p:nvSpPr>
        <p:spPr>
          <a:xfrm>
            <a:off x="136023" y="2779987"/>
            <a:ext cx="1145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Won’t </a:t>
            </a:r>
          </a:p>
          <a:p>
            <a:r>
              <a:rPr lang="en-US" dirty="0"/>
              <a:t>Recidivate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F0807F-21D7-184E-96C6-908873E40553}"/>
              </a:ext>
            </a:extLst>
          </p:cNvPr>
          <p:cNvSpPr txBox="1"/>
          <p:nvPr/>
        </p:nvSpPr>
        <p:spPr>
          <a:xfrm>
            <a:off x="1044994" y="4125642"/>
            <a:ext cx="1794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Low-Risk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9E1D6B-F4B8-B546-9769-A8D653003832}"/>
              </a:ext>
            </a:extLst>
          </p:cNvPr>
          <p:cNvSpPr txBox="1"/>
          <p:nvPr/>
        </p:nvSpPr>
        <p:spPr>
          <a:xfrm>
            <a:off x="2791613" y="4125643"/>
            <a:ext cx="1843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High-Risk</a:t>
            </a:r>
          </a:p>
          <a:p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E096C5D-92A4-BE4C-9197-60FCE9573E9B}"/>
              </a:ext>
            </a:extLst>
          </p:cNvPr>
          <p:cNvSpPr txBox="1">
            <a:spLocks/>
          </p:cNvSpPr>
          <p:nvPr/>
        </p:nvSpPr>
        <p:spPr>
          <a:xfrm>
            <a:off x="1400431" y="5233016"/>
            <a:ext cx="9821443" cy="1379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71D9713-CBCA-CA49-B08D-A09A9C412D1F}"/>
              </a:ext>
            </a:extLst>
          </p:cNvPr>
          <p:cNvSpPr txBox="1">
            <a:spLocks/>
          </p:cNvSpPr>
          <p:nvPr/>
        </p:nvSpPr>
        <p:spPr>
          <a:xfrm>
            <a:off x="1293553" y="5320563"/>
            <a:ext cx="9821443" cy="1379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Impossibility Result [</a:t>
            </a:r>
            <a:r>
              <a:rPr lang="en-US" b="1" dirty="0" err="1"/>
              <a:t>Kleignberg</a:t>
            </a:r>
            <a:r>
              <a:rPr lang="en-US" b="1" dirty="0"/>
              <a:t> et al. 2017]</a:t>
            </a:r>
          </a:p>
          <a:p>
            <a:pPr marL="0" indent="0">
              <a:buNone/>
            </a:pPr>
            <a:r>
              <a:rPr lang="en-US" dirty="0"/>
              <a:t>The above three conditions cannot be satisfied simultaneously, unless the predictor is perfect or the two groups are the same.</a:t>
            </a:r>
          </a:p>
        </p:txBody>
      </p:sp>
    </p:spTree>
    <p:extLst>
      <p:ext uri="{BB962C8B-B14F-4D97-AF65-F5344CB8AC3E}">
        <p14:creationId xmlns:p14="http://schemas.microsoft.com/office/powerpoint/2010/main" val="156976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7AB1C-93C6-E245-A981-AD02A2E7A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47294" cy="1325563"/>
          </a:xfrm>
        </p:spPr>
        <p:txBody>
          <a:bodyPr/>
          <a:lstStyle/>
          <a:p>
            <a:r>
              <a:rPr lang="en-US" dirty="0"/>
              <a:t>The Same Impossibility Results Applies to </a:t>
            </a:r>
            <a:br>
              <a:rPr lang="en-US" dirty="0"/>
            </a:br>
            <a:r>
              <a:rPr lang="en-US" dirty="0"/>
              <a:t>Other Sets of Fairness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9EA7E-965D-C245-BA91-D35A5F2E2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4809"/>
          </a:xfrm>
        </p:spPr>
        <p:txBody>
          <a:bodyPr>
            <a:normAutofit/>
          </a:bodyPr>
          <a:lstStyle/>
          <a:p>
            <a:r>
              <a:rPr lang="en-US" dirty="0"/>
              <a:t>Another setup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: Sensitive attributes (e.g., race)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Y</a:t>
            </a:r>
            <a:r>
              <a:rPr lang="en-US" dirty="0"/>
              <a:t>: True labels (e.g., commit a crime in the future)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</a:t>
            </a:r>
            <a:r>
              <a:rPr lang="en-US" dirty="0"/>
              <a:t>: Predictions  (e.g., predictions of recidivism)</a:t>
            </a:r>
          </a:p>
          <a:p>
            <a:endParaRPr lang="en-US" dirty="0"/>
          </a:p>
          <a:p>
            <a:r>
              <a:rPr lang="en-US" dirty="0"/>
              <a:t>Criteria: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</a:t>
            </a:r>
            <a:r>
              <a:rPr lang="en-US" dirty="0"/>
              <a:t> independent of </a:t>
            </a:r>
            <a:r>
              <a:rPr lang="en-US" dirty="0">
                <a:solidFill>
                  <a:schemeClr val="accent1"/>
                </a:solidFill>
              </a:rPr>
              <a:t>A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</a:t>
            </a:r>
            <a:r>
              <a:rPr lang="en-US" dirty="0"/>
              <a:t> independent of 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 conditional on </a:t>
            </a:r>
            <a:r>
              <a:rPr lang="en-US" dirty="0">
                <a:solidFill>
                  <a:schemeClr val="accent1"/>
                </a:solidFill>
              </a:rPr>
              <a:t>Y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Y</a:t>
            </a:r>
            <a:r>
              <a:rPr lang="en-US" dirty="0"/>
              <a:t> independent of 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 conditional on </a:t>
            </a:r>
            <a:r>
              <a:rPr lang="en-US" dirty="0">
                <a:solidFill>
                  <a:schemeClr val="accent1"/>
                </a:solidFill>
              </a:rPr>
              <a:t>C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A3DAF2-AFF3-614C-8150-11FF34B15DF7}"/>
              </a:ext>
            </a:extLst>
          </p:cNvPr>
          <p:cNvSpPr/>
          <p:nvPr/>
        </p:nvSpPr>
        <p:spPr>
          <a:xfrm>
            <a:off x="7026179" y="4283028"/>
            <a:ext cx="4096615" cy="14107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Impossible to satisfy them simultaneously.</a:t>
            </a:r>
          </a:p>
        </p:txBody>
      </p:sp>
    </p:spTree>
    <p:extLst>
      <p:ext uri="{BB962C8B-B14F-4D97-AF65-F5344CB8AC3E}">
        <p14:creationId xmlns:p14="http://schemas.microsoft.com/office/powerpoint/2010/main" val="73289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7AB1C-93C6-E245-A981-AD02A2E7A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47294" cy="1325563"/>
          </a:xfrm>
        </p:spPr>
        <p:txBody>
          <a:bodyPr/>
          <a:lstStyle/>
          <a:p>
            <a:r>
              <a:rPr lang="en-US" dirty="0"/>
              <a:t>The Same Impossibility Results Applies to </a:t>
            </a:r>
            <a:br>
              <a:rPr lang="en-US" dirty="0"/>
            </a:br>
            <a:r>
              <a:rPr lang="en-US" dirty="0"/>
              <a:t>Other Sets of Fairness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9EA7E-965D-C245-BA91-D35A5F2E2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4809"/>
          </a:xfrm>
        </p:spPr>
        <p:txBody>
          <a:bodyPr>
            <a:normAutofit/>
          </a:bodyPr>
          <a:lstStyle/>
          <a:p>
            <a:r>
              <a:rPr lang="en-US" dirty="0"/>
              <a:t>Another setup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: Sensitive attributes (e.g., race)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Y</a:t>
            </a:r>
            <a:r>
              <a:rPr lang="en-US" dirty="0"/>
              <a:t>: True labels (e.g., commit a crime in the future)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</a:t>
            </a:r>
            <a:r>
              <a:rPr lang="en-US" dirty="0"/>
              <a:t>: Predictions  (e.g., predictions of recidivism)</a:t>
            </a:r>
          </a:p>
          <a:p>
            <a:endParaRPr lang="en-US" dirty="0"/>
          </a:p>
          <a:p>
            <a:r>
              <a:rPr lang="en-US" dirty="0"/>
              <a:t>Criteria: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</a:t>
            </a:r>
            <a:r>
              <a:rPr lang="en-US" dirty="0"/>
              <a:t> independent of </a:t>
            </a:r>
            <a:r>
              <a:rPr lang="en-US" dirty="0">
                <a:solidFill>
                  <a:schemeClr val="accent1"/>
                </a:solidFill>
              </a:rPr>
              <a:t>A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</a:t>
            </a:r>
            <a:r>
              <a:rPr lang="en-US" dirty="0"/>
              <a:t> independent of 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 conditional on </a:t>
            </a:r>
            <a:r>
              <a:rPr lang="en-US" dirty="0">
                <a:solidFill>
                  <a:schemeClr val="accent1"/>
                </a:solidFill>
              </a:rPr>
              <a:t>Y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Y</a:t>
            </a:r>
            <a:r>
              <a:rPr lang="en-US" dirty="0"/>
              <a:t> independent of 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 conditional on </a:t>
            </a:r>
            <a:r>
              <a:rPr lang="en-US" dirty="0">
                <a:solidFill>
                  <a:schemeClr val="accent1"/>
                </a:solidFill>
              </a:rPr>
              <a:t>C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A3DAF2-AFF3-614C-8150-11FF34B15DF7}"/>
              </a:ext>
            </a:extLst>
          </p:cNvPr>
          <p:cNvSpPr/>
          <p:nvPr/>
        </p:nvSpPr>
        <p:spPr>
          <a:xfrm>
            <a:off x="7026179" y="4283028"/>
            <a:ext cx="4096615" cy="14107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Impossible to satisfy them simultaneously.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F0B8E3-8FD7-9242-AF91-085EDB98F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525" y="2381794"/>
            <a:ext cx="9292555" cy="260662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2201282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E1A76-C783-E443-B99A-B6BA7606C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8DF17-E04B-8348-A2AE-62E4125FC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064" y="1567581"/>
            <a:ext cx="9811871" cy="50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93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Stereotype Mirroring and Exaggeration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1241505" cy="4943311"/>
          </a:xfrm>
        </p:spPr>
        <p:txBody>
          <a:bodyPr>
            <a:normAutofit/>
          </a:bodyPr>
          <a:lstStyle/>
          <a:p>
            <a:r>
              <a:rPr lang="en-US" dirty="0"/>
              <a:t>Is this result mirroring the real statistics or an exaggeration?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Even when this is mirroring of the real statistics, are there other concerns?</a:t>
            </a:r>
          </a:p>
          <a:p>
            <a:pPr lvl="1"/>
            <a:r>
              <a:rPr lang="en-US" dirty="0"/>
              <a:t>Are we reinforcing the stereotypes? </a:t>
            </a:r>
          </a:p>
          <a:p>
            <a:pPr lvl="1"/>
            <a:r>
              <a:rPr lang="en-US" dirty="0"/>
              <a:t>Are we being “unfair” to disadvantage groups that are mistreated in the past?</a:t>
            </a:r>
          </a:p>
        </p:txBody>
      </p:sp>
      <p:sp>
        <p:nvSpPr>
          <p:cNvPr id="4" name="Rectangle 3"/>
          <p:cNvSpPr/>
          <p:nvPr/>
        </p:nvSpPr>
        <p:spPr>
          <a:xfrm>
            <a:off x="621476" y="6488668"/>
            <a:ext cx="11570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charset="0"/>
              </a:rPr>
              <a:t>Unequal Representation and Gender Stereotypes in Image Search Results for Occupations</a:t>
            </a:r>
            <a:r>
              <a:rPr lang="en-US" dirty="0"/>
              <a:t>. Kay et al. CHI 2015.</a:t>
            </a:r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368C2-FECF-A948-9270-794935EDDC6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3166" y="2444601"/>
            <a:ext cx="3372954" cy="239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436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0403D-B484-AA40-8A71-CDD4CA98B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of Fairness: Individual 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2773C-995B-284D-84FD-102562C7D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Similar people should be treated similarly</a:t>
            </a:r>
          </a:p>
          <a:p>
            <a:pPr lvl="1"/>
            <a:endParaRPr lang="en-US" dirty="0"/>
          </a:p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What do we mean by similar people</a:t>
            </a:r>
          </a:p>
          <a:p>
            <a:pPr lvl="2"/>
            <a:r>
              <a:rPr lang="en-US" dirty="0"/>
              <a:t>Need to define some kind of “distance” measure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What do we mean by being treated similarly</a:t>
            </a:r>
          </a:p>
          <a:p>
            <a:pPr lvl="2"/>
            <a:r>
              <a:rPr lang="en-US" dirty="0"/>
              <a:t>Decisions based on </a:t>
            </a:r>
            <a:r>
              <a:rPr lang="en-US" dirty="0">
                <a:solidFill>
                  <a:schemeClr val="accent1"/>
                </a:solidFill>
              </a:rPr>
              <a:t>threshold</a:t>
            </a:r>
            <a:r>
              <a:rPr lang="en-US" dirty="0"/>
              <a:t> won’t work</a:t>
            </a:r>
          </a:p>
          <a:p>
            <a:pPr lvl="2"/>
            <a:r>
              <a:rPr lang="en-US" dirty="0"/>
              <a:t>Need to impose some “smooth” notion</a:t>
            </a:r>
          </a:p>
          <a:p>
            <a:pPr lvl="2"/>
            <a:r>
              <a:rPr lang="en-US" dirty="0"/>
              <a:t>Randomization is often required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BE6460-7175-1F4B-98F4-FC202CB8D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745" y="3429000"/>
            <a:ext cx="3890684" cy="243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5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227904" cy="1325563"/>
          </a:xfrm>
        </p:spPr>
        <p:txBody>
          <a:bodyPr/>
          <a:lstStyle/>
          <a:p>
            <a:r>
              <a:rPr lang="en-US" dirty="0"/>
              <a:t>Other Types of Fairness: Counterfactual Fairness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768782" cy="4351338"/>
          </a:xfrm>
        </p:spPr>
        <p:txBody>
          <a:bodyPr/>
          <a:lstStyle/>
          <a:p>
            <a:r>
              <a:rPr lang="en-US" dirty="0"/>
              <a:t>A decision is fair towards an individual if it gives the same predictions in</a:t>
            </a:r>
          </a:p>
          <a:p>
            <a:pPr lvl="1"/>
            <a:r>
              <a:rPr lang="en-US" dirty="0"/>
              <a:t>(a) the observed world and </a:t>
            </a:r>
          </a:p>
          <a:p>
            <a:pPr lvl="1"/>
            <a:r>
              <a:rPr lang="en-US" dirty="0"/>
              <a:t>(b) a world where the individual had always belonged to a different demographic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267A95-6BC4-504F-A281-B416E62F6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901" y="4224259"/>
            <a:ext cx="5781174" cy="10727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368E3E-E029-AC4E-9530-9FF579E47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373" y="5737008"/>
            <a:ext cx="6855958" cy="87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0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of Fairness: Procedural Fairness (Procedural Justice)</a:t>
            </a:r>
          </a:p>
        </p:txBody>
      </p:sp>
      <p:pic>
        <p:nvPicPr>
          <p:cNvPr id="1026" name="Picture 2" descr="aw.yale.edu/sites/default/files/area/center/ju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077" y="1690688"/>
            <a:ext cx="4844885" cy="483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596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69B19-8F0D-3E46-AFAA-D4470F5AE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Strategic 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E12FA-89D9-1343-A815-81BEFE0A33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9142" y="2140779"/>
            <a:ext cx="8274245" cy="3019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FE62D1-2F91-EB4B-B350-5D711EBC0B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4905" y="2335056"/>
            <a:ext cx="1728025" cy="2666807"/>
          </a:xfrm>
          <a:prstGeom prst="rect">
            <a:avLst/>
          </a:prstGeom>
        </p:spPr>
      </p:pic>
      <p:sp>
        <p:nvSpPr>
          <p:cNvPr id="7" name="Curved Down Arrow 6">
            <a:extLst>
              <a:ext uri="{FF2B5EF4-FFF2-40B4-BE49-F238E27FC236}">
                <a16:creationId xmlns:a16="http://schemas.microsoft.com/office/drawing/2014/main" id="{5190BE8C-6E01-9949-A89B-7A34879A3914}"/>
              </a:ext>
            </a:extLst>
          </p:cNvPr>
          <p:cNvSpPr/>
          <p:nvPr/>
        </p:nvSpPr>
        <p:spPr>
          <a:xfrm rot="10800000">
            <a:off x="2158917" y="5209021"/>
            <a:ext cx="8006372" cy="874419"/>
          </a:xfrm>
          <a:prstGeom prst="curvedDownArrow">
            <a:avLst>
              <a:gd name="adj1" fmla="val 25000"/>
              <a:gd name="adj2" fmla="val 47026"/>
              <a:gd name="adj3" fmla="val 22798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9244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8C82-0719-4F42-BDF5-77AEC94CD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0F8D4-099C-F749-9FD6-E33E11059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89341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ML is a powerful tool to help extract patterns from data.</a:t>
            </a:r>
          </a:p>
          <a:p>
            <a:pPr lvl="1"/>
            <a:r>
              <a:rPr lang="en-US" dirty="0"/>
              <a:t>If you have data, ML might be able to help!</a:t>
            </a:r>
          </a:p>
          <a:p>
            <a:endParaRPr lang="en-US" dirty="0"/>
          </a:p>
          <a:p>
            <a:r>
              <a:rPr lang="en-US" dirty="0"/>
              <a:t>However, ML may also be an amplifier of human biases</a:t>
            </a:r>
          </a:p>
          <a:p>
            <a:pPr lvl="1"/>
            <a:r>
              <a:rPr lang="en-US" dirty="0"/>
              <a:t>Biases could creep in through many stages of the ML life cycle, such as data, task definition, model choice, parameter tuning, …</a:t>
            </a:r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r>
              <a:rPr lang="en-US" dirty="0"/>
              <a:t>No silver bullet (yet)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Being aware</a:t>
            </a:r>
            <a:r>
              <a:rPr lang="en-US" dirty="0"/>
              <a:t> of the issues is the important first step</a:t>
            </a:r>
          </a:p>
          <a:p>
            <a:pPr lvl="1"/>
            <a:r>
              <a:rPr lang="en-US" dirty="0"/>
              <a:t>”Solving” the issues (if at all possible) requires communications among people in different disciplinaries</a:t>
            </a:r>
          </a:p>
        </p:txBody>
      </p:sp>
    </p:spTree>
    <p:extLst>
      <p:ext uri="{BB962C8B-B14F-4D97-AF65-F5344CB8AC3E}">
        <p14:creationId xmlns:p14="http://schemas.microsoft.com/office/powerpoint/2010/main" val="405676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D48EA-039C-1341-96F4-E61EAE2BF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Emerging Research Agenda on </a:t>
            </a:r>
            <a:br>
              <a:rPr lang="en-US" dirty="0"/>
            </a:br>
            <a:r>
              <a:rPr lang="en-US" dirty="0"/>
              <a:t>AI/ML + Humans/Society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59CD8-C480-6046-813D-4943B26A1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5482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WashU</a:t>
            </a:r>
            <a:r>
              <a:rPr lang="en-US" dirty="0"/>
              <a:t> Division of Computational and Data Sciences</a:t>
            </a:r>
          </a:p>
          <a:p>
            <a:pPr lvl="1"/>
            <a:r>
              <a:rPr lang="en-US" dirty="0"/>
              <a:t>A new PhD program hosted by CSE, Political Science, Social Work, Psychology and Brain Science</a:t>
            </a:r>
          </a:p>
          <a:p>
            <a:pPr lvl="1"/>
            <a:endParaRPr lang="en-US" dirty="0"/>
          </a:p>
          <a:p>
            <a:r>
              <a:rPr lang="en-US" dirty="0"/>
              <a:t>MIT Institute for Data, Systems, and Society</a:t>
            </a:r>
          </a:p>
          <a:p>
            <a:r>
              <a:rPr lang="en-US" dirty="0"/>
              <a:t>CMU Societal Computing</a:t>
            </a:r>
          </a:p>
          <a:p>
            <a:r>
              <a:rPr lang="en-US" dirty="0"/>
              <a:t>Stanford Institute for Human-Centered Artificial Intelligence </a:t>
            </a:r>
          </a:p>
          <a:p>
            <a:r>
              <a:rPr lang="it" dirty="0"/>
              <a:t>USC Center</a:t>
            </a:r>
            <a:r>
              <a:rPr lang="en-US" dirty="0"/>
              <a:t> for </a:t>
            </a:r>
            <a:r>
              <a:rPr lang="it" dirty="0"/>
              <a:t>AI in Society</a:t>
            </a:r>
            <a:endParaRPr lang="en-US" dirty="0"/>
          </a:p>
          <a:p>
            <a:endParaRPr lang="en-US" dirty="0"/>
          </a:p>
          <a:p>
            <a:r>
              <a:rPr lang="en-US" dirty="0"/>
              <a:t>ACM FAT* (Fairness, Accountability, and Transparency)</a:t>
            </a:r>
          </a:p>
          <a:p>
            <a:r>
              <a:rPr lang="en-US" dirty="0"/>
              <a:t>AAAI/ACM AIES (AI, Ethics, and Society)</a:t>
            </a:r>
          </a:p>
        </p:txBody>
      </p:sp>
    </p:spTree>
    <p:extLst>
      <p:ext uri="{BB962C8B-B14F-4D97-AF65-F5344CB8AC3E}">
        <p14:creationId xmlns:p14="http://schemas.microsoft.com/office/powerpoint/2010/main" val="308044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4E13A-DB49-F74D-A6B8-4A52C7895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Wrap-Up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B4C6A0-D4EB-4047-9D1C-E263EEFE7B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900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 Our Course Plan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55983" y="1774825"/>
            <a:ext cx="6054811" cy="4351338"/>
          </a:xfrm>
        </p:spPr>
        <p:txBody>
          <a:bodyPr>
            <a:noAutofit/>
          </a:bodyPr>
          <a:lstStyle/>
          <a:p>
            <a:r>
              <a:rPr lang="en-US" sz="3200" dirty="0"/>
              <a:t>Foundations</a:t>
            </a:r>
          </a:p>
          <a:p>
            <a:pPr lvl="1"/>
            <a:r>
              <a:rPr lang="en-US" sz="2800" dirty="0"/>
              <a:t>What’s machine learning</a:t>
            </a:r>
          </a:p>
          <a:p>
            <a:pPr lvl="1"/>
            <a:r>
              <a:rPr lang="en-US" sz="2800" dirty="0"/>
              <a:t>Feasibility of learning</a:t>
            </a:r>
          </a:p>
          <a:p>
            <a:pPr lvl="1"/>
            <a:r>
              <a:rPr lang="en-US" sz="2800" dirty="0"/>
              <a:t>Generalization 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Linear models</a:t>
            </a:r>
          </a:p>
          <a:p>
            <a:pPr lvl="1"/>
            <a:r>
              <a:rPr lang="en-US" sz="2800" dirty="0"/>
              <a:t>Non-linear transformations</a:t>
            </a:r>
          </a:p>
          <a:p>
            <a:pPr lvl="1"/>
            <a:r>
              <a:rPr lang="en-US" sz="2800" dirty="0"/>
              <a:t>Overfitting and how to avoid it</a:t>
            </a:r>
          </a:p>
          <a:p>
            <a:pPr lvl="2"/>
            <a:r>
              <a:rPr lang="en-US" sz="2400" dirty="0"/>
              <a:t>Regularization</a:t>
            </a:r>
          </a:p>
          <a:p>
            <a:pPr lvl="2"/>
            <a:r>
              <a:rPr lang="en-US" sz="2400" dirty="0"/>
              <a:t>Validation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710794" y="1774825"/>
            <a:ext cx="5181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Techniques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Decision tree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Ensemble learning</a:t>
            </a:r>
          </a:p>
          <a:p>
            <a:pPr lvl="2"/>
            <a:r>
              <a:rPr lang="en-US" sz="2400" dirty="0">
                <a:solidFill>
                  <a:schemeClr val="accent1"/>
                </a:solidFill>
              </a:rPr>
              <a:t>Bagging and random forest</a:t>
            </a:r>
          </a:p>
          <a:p>
            <a:pPr lvl="2"/>
            <a:r>
              <a:rPr lang="en-US" sz="2400" dirty="0">
                <a:solidFill>
                  <a:schemeClr val="accent1"/>
                </a:solidFill>
              </a:rPr>
              <a:t>Boosting and </a:t>
            </a:r>
            <a:r>
              <a:rPr lang="en-US" sz="2400" dirty="0" err="1">
                <a:solidFill>
                  <a:schemeClr val="accent1"/>
                </a:solidFill>
              </a:rPr>
              <a:t>Adaboost</a:t>
            </a:r>
            <a:endParaRPr lang="en-US" sz="2400" dirty="0">
              <a:solidFill>
                <a:schemeClr val="accent1"/>
              </a:solidFill>
            </a:endParaRP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Nearest neighbors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Support vector machine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Neural networks</a:t>
            </a:r>
          </a:p>
          <a:p>
            <a:pPr lvl="1"/>
            <a:r>
              <a:rPr lang="mr-IN" sz="2800" dirty="0">
                <a:solidFill>
                  <a:schemeClr val="accent1"/>
                </a:solidFill>
              </a:rPr>
              <a:t>…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3942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D4473-9DD3-3449-8BFF-EEAE7076E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a lot more…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242AA-F8CB-9E4A-A71C-E9898F0E1E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574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Testing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Feedback</a:t>
            </a:r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107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Testing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Feedback</a:t>
            </a:r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0654B4-4E7C-E3A4-040B-A8288C2987D3}"/>
              </a:ext>
            </a:extLst>
          </p:cNvPr>
          <p:cNvSpPr txBox="1"/>
          <p:nvPr/>
        </p:nvSpPr>
        <p:spPr>
          <a:xfrm>
            <a:off x="9314639" y="2066362"/>
            <a:ext cx="30303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Where is the data from?</a:t>
            </a:r>
          </a:p>
        </p:txBody>
      </p:sp>
    </p:spTree>
    <p:extLst>
      <p:ext uri="{BB962C8B-B14F-4D97-AF65-F5344CB8AC3E}">
        <p14:creationId xmlns:p14="http://schemas.microsoft.com/office/powerpoint/2010/main" val="208274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Testing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Feedback</a:t>
            </a:r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0654B4-4E7C-E3A4-040B-A8288C2987D3}"/>
              </a:ext>
            </a:extLst>
          </p:cNvPr>
          <p:cNvSpPr txBox="1"/>
          <p:nvPr/>
        </p:nvSpPr>
        <p:spPr>
          <a:xfrm>
            <a:off x="9314639" y="2066362"/>
            <a:ext cx="30303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Where is the data from?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B94FD9-F34F-157B-98B5-A84131A2E657}"/>
              </a:ext>
            </a:extLst>
          </p:cNvPr>
          <p:cNvSpPr txBox="1"/>
          <p:nvPr/>
        </p:nvSpPr>
        <p:spPr>
          <a:xfrm>
            <a:off x="200273" y="3550364"/>
            <a:ext cx="30303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The impact of deployment.</a:t>
            </a:r>
          </a:p>
        </p:txBody>
      </p:sp>
    </p:spTree>
    <p:extLst>
      <p:ext uri="{BB962C8B-B14F-4D97-AF65-F5344CB8AC3E}">
        <p14:creationId xmlns:p14="http://schemas.microsoft.com/office/powerpoint/2010/main" val="1862878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60514</TotalTime>
  <Words>1904</Words>
  <Application>Microsoft Macintosh PowerPoint</Application>
  <PresentationFormat>Widescreen</PresentationFormat>
  <Paragraphs>363</Paragraphs>
  <Slides>64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Recap</vt:lpstr>
      <vt:lpstr>Machine Learning Lifecycle</vt:lpstr>
      <vt:lpstr>Machine Learning Lifecycle</vt:lpstr>
      <vt:lpstr>Classification</vt:lpstr>
      <vt:lpstr>Strategic Classification</vt:lpstr>
      <vt:lpstr>Machine Learning Lifecycle</vt:lpstr>
      <vt:lpstr>Machine Learning Lifecycle</vt:lpstr>
      <vt:lpstr>Machine Learning Lifecycle</vt:lpstr>
      <vt:lpstr>Today’s Lecture</vt:lpstr>
      <vt:lpstr>Modern ML is driven by data. </vt:lpstr>
      <vt:lpstr>PowerPoint Presentation</vt:lpstr>
      <vt:lpstr>PowerPoint Presentation</vt:lpstr>
      <vt:lpstr>PowerPoint Presentation</vt:lpstr>
      <vt:lpstr>More than recognizing text</vt:lpstr>
      <vt:lpstr>PowerPoint Presentation</vt:lpstr>
      <vt:lpstr>Data is often generated by humans</vt:lpstr>
      <vt:lpstr>Explicitly: Human Labelers</vt:lpstr>
      <vt:lpstr>Implicitly…</vt:lpstr>
      <vt:lpstr>Data (labeled or generated by humans)  is the main driving force of ML</vt:lpstr>
      <vt:lpstr>Task: Acquire Image Labels [Otterbacher et al. 2019]</vt:lpstr>
      <vt:lpstr>Data (labeled or generated by humans)  is the main driving force of ML</vt:lpstr>
      <vt:lpstr>PowerPoint Presentation</vt:lpstr>
      <vt:lpstr>Microsoft Release a Twitter Chatbot in 2016</vt:lpstr>
      <vt:lpstr>PowerPoint Presentation</vt:lpstr>
      <vt:lpstr>There are also privacy concerns…</vt:lpstr>
      <vt:lpstr>PowerPoint Presentation</vt:lpstr>
      <vt:lpstr>Machine Learning Lifecycle</vt:lpstr>
      <vt:lpstr>Discussion on Privacy</vt:lpstr>
      <vt:lpstr>Netflix Challenges</vt:lpstr>
      <vt:lpstr>PowerPoint Presentation</vt:lpstr>
      <vt:lpstr>Why is Anonymization Hard?</vt:lpstr>
      <vt:lpstr>Unreasonable Privacy Expectations</vt:lpstr>
      <vt:lpstr>(Maybe) More Reasonable Expectations</vt:lpstr>
      <vt:lpstr>Differential Privacy</vt:lpstr>
      <vt:lpstr>Differential Privacy</vt:lpstr>
      <vt:lpstr>Differential Privacy</vt:lpstr>
      <vt:lpstr>Differential Privacy</vt:lpstr>
      <vt:lpstr>Differential Privacy</vt:lpstr>
      <vt:lpstr>How to Be Differentially Private</vt:lpstr>
      <vt:lpstr>Discussion on Fairness</vt:lpstr>
      <vt:lpstr>Cucumbers and Grapes Experiments</vt:lpstr>
      <vt:lpstr>PowerPoint Presentation</vt:lpstr>
      <vt:lpstr>PowerPoint Presentation</vt:lpstr>
      <vt:lpstr>Example: Loan Applications</vt:lpstr>
      <vt:lpstr>What should we do?</vt:lpstr>
      <vt:lpstr>How should we define fairness?</vt:lpstr>
      <vt:lpstr>Another Example: Probation Decisions</vt:lpstr>
      <vt:lpstr>Controversy and Debates</vt:lpstr>
      <vt:lpstr>Controversy and Debates</vt:lpstr>
      <vt:lpstr>PowerPoint Presentation</vt:lpstr>
      <vt:lpstr>PowerPoint Presentation</vt:lpstr>
      <vt:lpstr>The Same Impossibility Results Applies to  Other Sets of Fairness Definitions</vt:lpstr>
      <vt:lpstr>The Same Impossibility Results Applies to  Other Sets of Fairness Definitions</vt:lpstr>
      <vt:lpstr>More Examples</vt:lpstr>
      <vt:lpstr>Stereotype Mirroring and Exaggeration</vt:lpstr>
      <vt:lpstr>Other Types of Fairness: Individual Fairness</vt:lpstr>
      <vt:lpstr>Other Types of Fairness: Counterfactual Fairness</vt:lpstr>
      <vt:lpstr>Other Types of Fairness: Procedural Fairness (Procedural Justice)</vt:lpstr>
      <vt:lpstr>Take-Aways</vt:lpstr>
      <vt:lpstr>An Emerging Research Agenda on  AI/ML + Humans/Society</vt:lpstr>
      <vt:lpstr>Course Wrap-Up</vt:lpstr>
      <vt:lpstr>Revisit Our Course Plan</vt:lpstr>
      <vt:lpstr>There are a lot more…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5194</cp:revision>
  <cp:lastPrinted>2020-04-16T16:21:56Z</cp:lastPrinted>
  <dcterms:created xsi:type="dcterms:W3CDTF">2017-08-24T15:35:37Z</dcterms:created>
  <dcterms:modified xsi:type="dcterms:W3CDTF">2022-04-21T16:16:27Z</dcterms:modified>
</cp:coreProperties>
</file>